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media1.mp4" ContentType="video/unknown"/>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7" name="Shape 167"/>
          <p:cNvSpPr/>
          <p:nvPr>
            <p:ph type="sldImg"/>
          </p:nvPr>
        </p:nvSpPr>
        <p:spPr>
          <a:xfrm>
            <a:off x="1143000" y="685800"/>
            <a:ext cx="4572000" cy="3429000"/>
          </a:xfrm>
          <a:prstGeom prst="rect">
            <a:avLst/>
          </a:prstGeom>
        </p:spPr>
        <p:txBody>
          <a:bodyPr/>
          <a:lstStyle/>
          <a:p>
            <a:pPr/>
          </a:p>
        </p:txBody>
      </p:sp>
      <p:sp>
        <p:nvSpPr>
          <p:cNvPr id="168" name="Shape 16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–Johnny Appleseed</a:t>
            </a:r>
          </a:p>
        </p:txBody>
      </p:sp>
      <p:sp>
        <p:nvSpPr>
          <p:cNvPr id="94" name="“Type a quote here.”"/>
          <p:cNvSpPr txBox="1"/>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gradFill flip="none" rotWithShape="1">
          <a:gsLst>
            <a:gs pos="0">
              <a:srgbClr val="009193"/>
            </a:gs>
            <a:gs pos="33724">
              <a:srgbClr val="295693"/>
            </a:gs>
            <a:gs pos="100000">
              <a:srgbClr val="531B93"/>
            </a:gs>
            <a:gs pos="100000">
              <a:srgbClr val="3A1E5A"/>
            </a:gs>
            <a:gs pos="100000">
              <a:srgbClr val="212121"/>
            </a:gs>
          </a:gsLst>
          <a:lin ang="5400000" scaled="0"/>
        </a:gradFill>
      </p:bgPr>
    </p:bg>
    <p:spTree>
      <p:nvGrpSpPr>
        <p:cNvPr id="1" name=""/>
        <p:cNvGrpSpPr/>
        <p:nvPr/>
      </p:nvGrpSpPr>
      <p:grpSpPr>
        <a:xfrm>
          <a:off x="0" y="0"/>
          <a:ext cx="0" cy="0"/>
          <a:chOff x="0" y="0"/>
          <a:chExt cx="0" cy="0"/>
        </a:xfrm>
      </p:grpSpPr>
      <p:sp>
        <p:nvSpPr>
          <p:cNvPr id="117" name="Title Text"/>
          <p:cNvSpPr txBox="1"/>
          <p:nvPr>
            <p:ph type="title"/>
          </p:nvPr>
        </p:nvSpPr>
        <p:spPr>
          <a:xfrm>
            <a:off x="1270000" y="1638300"/>
            <a:ext cx="10464800" cy="3302000"/>
          </a:xfrm>
          <a:prstGeom prst="rect">
            <a:avLst/>
          </a:prstGeom>
        </p:spPr>
        <p:txBody>
          <a:bodyPr anchor="b"/>
          <a:lstStyle/>
          <a:p>
            <a:pPr/>
            <a:r>
              <a:t>Title Text</a:t>
            </a:r>
          </a:p>
        </p:txBody>
      </p:sp>
      <p:sp>
        <p:nvSpPr>
          <p:cNvPr id="118"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le Text"/>
          <p:cNvSpPr txBox="1"/>
          <p:nvPr>
            <p:ph type="title"/>
          </p:nvPr>
        </p:nvSpPr>
        <p:spPr>
          <a:xfrm>
            <a:off x="647700" y="3390900"/>
            <a:ext cx="11709400" cy="2959100"/>
          </a:xfrm>
          <a:prstGeom prst="rect">
            <a:avLst/>
          </a:prstGeom>
        </p:spPr>
        <p:txBody>
          <a:bodyPr/>
          <a:lstStyle>
            <a:lvl1pPr>
              <a:defRPr sz="7000">
                <a:ln w="9524">
                  <a:solidFill>
                    <a:srgbClr val="000000"/>
                  </a:solidFill>
                </a:ln>
                <a:solidFill>
                  <a:srgbClr val="546056"/>
                </a:solidFill>
                <a:uFill>
                  <a:solidFill>
                    <a:srgbClr val="546056"/>
                  </a:solidFill>
                </a:uFill>
                <a:latin typeface="Palatino"/>
                <a:ea typeface="Palatino"/>
                <a:cs typeface="Palatino"/>
                <a:sym typeface="Palatino"/>
              </a:defRPr>
            </a:lvl1pPr>
          </a:lstStyle>
          <a:p>
            <a:pPr/>
            <a:r>
              <a:t>Title Text</a:t>
            </a:r>
          </a:p>
        </p:txBody>
      </p:sp>
      <p:sp>
        <p:nvSpPr>
          <p:cNvPr id="127" name="Slide Number"/>
          <p:cNvSpPr txBox="1"/>
          <p:nvPr>
            <p:ph type="sldNum" sz="quarter" idx="2"/>
          </p:nvPr>
        </p:nvSpPr>
        <p:spPr>
          <a:xfrm>
            <a:off x="6324598" y="9359900"/>
            <a:ext cx="342902" cy="406400"/>
          </a:xfrm>
          <a:prstGeom prst="rect">
            <a:avLst/>
          </a:prstGeom>
        </p:spPr>
        <p:txBody>
          <a:bodyPr wrap="square"/>
          <a:lstStyle>
            <a:lvl1pPr>
              <a:defRPr>
                <a:ln w="9524">
                  <a:solidFill>
                    <a:srgbClr val="000000"/>
                  </a:solidFill>
                </a:ln>
                <a:solidFill>
                  <a:srgbClr val="FFFFFF">
                    <a:alpha val="95000"/>
                  </a:srgbClr>
                </a:solidFill>
                <a:uFill>
                  <a:solidFill>
                    <a:srgbClr val="FFFFFF">
                      <a:alpha val="95000"/>
                    </a:srgbClr>
                  </a:solidFill>
                </a:u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647700" y="0"/>
            <a:ext cx="11709400" cy="5003800"/>
          </a:xfrm>
          <a:prstGeom prst="rect">
            <a:avLst/>
          </a:prstGeom>
        </p:spPr>
        <p:txBody>
          <a:bodyPr anchor="b"/>
          <a:lstStyle>
            <a:lvl1pPr>
              <a:defRPr sz="7000">
                <a:ln w="9524">
                  <a:solidFill>
                    <a:srgbClr val="000000"/>
                  </a:solidFill>
                </a:ln>
                <a:solidFill>
                  <a:srgbClr val="546056"/>
                </a:solidFill>
                <a:uFill>
                  <a:solidFill>
                    <a:srgbClr val="546056"/>
                  </a:solidFill>
                </a:uFill>
                <a:latin typeface="Palatino"/>
                <a:ea typeface="Palatino"/>
                <a:cs typeface="Palatino"/>
                <a:sym typeface="Palatino"/>
              </a:defRPr>
            </a:lvl1pPr>
          </a:lstStyle>
          <a:p>
            <a:pPr/>
            <a:r>
              <a:t>Title Text</a:t>
            </a:r>
          </a:p>
        </p:txBody>
      </p:sp>
      <p:sp>
        <p:nvSpPr>
          <p:cNvPr id="135" name="Body Level One…"/>
          <p:cNvSpPr txBox="1"/>
          <p:nvPr>
            <p:ph type="body" sz="half" idx="1"/>
          </p:nvPr>
        </p:nvSpPr>
        <p:spPr>
          <a:xfrm>
            <a:off x="647700" y="5207000"/>
            <a:ext cx="11709400" cy="3835400"/>
          </a:xfrm>
          <a:prstGeom prst="rect">
            <a:avLst/>
          </a:prstGeom>
        </p:spPr>
        <p:txBody>
          <a:bodyPr anchor="t"/>
          <a:lstStyle>
            <a:lvl1pPr marL="0" indent="0" algn="ctr">
              <a:lnSpc>
                <a:spcPct val="110000"/>
              </a:lnSpc>
              <a:spcBef>
                <a:spcPts val="0"/>
              </a:spcBef>
              <a:buSzTx/>
              <a:buNone/>
              <a:defRPr i="1" sz="3200">
                <a:ln w="9525">
                  <a:solidFill>
                    <a:srgbClr val="000000"/>
                  </a:solidFill>
                </a:ln>
                <a:solidFill>
                  <a:srgbClr val="717D75"/>
                </a:solidFill>
                <a:uFill>
                  <a:solidFill>
                    <a:srgbClr val="717D75"/>
                  </a:solidFill>
                </a:uFill>
                <a:latin typeface="Hoefler Text"/>
                <a:ea typeface="Hoefler Text"/>
                <a:cs typeface="Hoefler Text"/>
                <a:sym typeface="Hoefler Text"/>
              </a:defRPr>
            </a:lvl1pPr>
            <a:lvl2pPr marL="0" indent="0" algn="ctr">
              <a:lnSpc>
                <a:spcPct val="110000"/>
              </a:lnSpc>
              <a:spcBef>
                <a:spcPts val="0"/>
              </a:spcBef>
              <a:buSzTx/>
              <a:buNone/>
              <a:defRPr i="1" sz="3200">
                <a:ln w="9525">
                  <a:solidFill>
                    <a:srgbClr val="000000"/>
                  </a:solidFill>
                </a:ln>
                <a:solidFill>
                  <a:srgbClr val="717D75"/>
                </a:solidFill>
                <a:uFill>
                  <a:solidFill>
                    <a:srgbClr val="717D75"/>
                  </a:solidFill>
                </a:uFill>
                <a:latin typeface="Hoefler Text"/>
                <a:ea typeface="Hoefler Text"/>
                <a:cs typeface="Hoefler Text"/>
                <a:sym typeface="Hoefler Text"/>
              </a:defRPr>
            </a:lvl2pPr>
            <a:lvl3pPr marL="0" indent="0" algn="ctr">
              <a:lnSpc>
                <a:spcPct val="110000"/>
              </a:lnSpc>
              <a:spcBef>
                <a:spcPts val="0"/>
              </a:spcBef>
              <a:buSzTx/>
              <a:buNone/>
              <a:defRPr i="1" sz="3200">
                <a:ln w="9525">
                  <a:solidFill>
                    <a:srgbClr val="000000"/>
                  </a:solidFill>
                </a:ln>
                <a:solidFill>
                  <a:srgbClr val="717D75"/>
                </a:solidFill>
                <a:uFill>
                  <a:solidFill>
                    <a:srgbClr val="717D75"/>
                  </a:solidFill>
                </a:uFill>
                <a:latin typeface="Hoefler Text"/>
                <a:ea typeface="Hoefler Text"/>
                <a:cs typeface="Hoefler Text"/>
                <a:sym typeface="Hoefler Text"/>
              </a:defRPr>
            </a:lvl3pPr>
            <a:lvl4pPr marL="0" indent="0" algn="ctr">
              <a:lnSpc>
                <a:spcPct val="110000"/>
              </a:lnSpc>
              <a:spcBef>
                <a:spcPts val="0"/>
              </a:spcBef>
              <a:buSzTx/>
              <a:buNone/>
              <a:defRPr i="1" sz="3200">
                <a:ln w="9525">
                  <a:solidFill>
                    <a:srgbClr val="000000"/>
                  </a:solidFill>
                </a:ln>
                <a:solidFill>
                  <a:srgbClr val="717D75"/>
                </a:solidFill>
                <a:uFill>
                  <a:solidFill>
                    <a:srgbClr val="717D75"/>
                  </a:solidFill>
                </a:uFill>
                <a:latin typeface="Hoefler Text"/>
                <a:ea typeface="Hoefler Text"/>
                <a:cs typeface="Hoefler Text"/>
                <a:sym typeface="Hoefler Text"/>
              </a:defRPr>
            </a:lvl4pPr>
            <a:lvl5pPr marL="0" indent="0" algn="ctr">
              <a:lnSpc>
                <a:spcPct val="110000"/>
              </a:lnSpc>
              <a:spcBef>
                <a:spcPts val="0"/>
              </a:spcBef>
              <a:buSzTx/>
              <a:buNone/>
              <a:defRPr i="1" sz="3200">
                <a:ln w="9525">
                  <a:solidFill>
                    <a:srgbClr val="000000"/>
                  </a:solidFill>
                </a:ln>
                <a:solidFill>
                  <a:srgbClr val="717D75"/>
                </a:solidFill>
                <a:uFill>
                  <a:solidFill>
                    <a:srgbClr val="717D75"/>
                  </a:solidFill>
                </a:u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24598" y="9359900"/>
            <a:ext cx="342902" cy="406400"/>
          </a:xfrm>
          <a:prstGeom prst="rect">
            <a:avLst/>
          </a:prstGeom>
        </p:spPr>
        <p:txBody>
          <a:bodyPr wrap="square"/>
          <a:lstStyle>
            <a:lvl1pPr>
              <a:defRPr>
                <a:ln w="9524">
                  <a:solidFill>
                    <a:srgbClr val="000000"/>
                  </a:solidFill>
                </a:ln>
                <a:solidFill>
                  <a:srgbClr val="FFFFFF">
                    <a:alpha val="95000"/>
                  </a:srgbClr>
                </a:solidFill>
                <a:uFill>
                  <a:solidFill>
                    <a:srgbClr val="FFFFFF">
                      <a:alpha val="95000"/>
                    </a:srgbClr>
                  </a:solidFill>
                </a:u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6324598" y="9359900"/>
            <a:ext cx="342902" cy="406400"/>
          </a:xfrm>
          <a:prstGeom prst="rect">
            <a:avLst/>
          </a:prstGeom>
        </p:spPr>
        <p:txBody>
          <a:bodyPr wrap="square"/>
          <a:lstStyle>
            <a:lvl1pPr>
              <a:defRPr>
                <a:ln w="9524">
                  <a:solidFill>
                    <a:srgbClr val="000000"/>
                  </a:solidFill>
                </a:ln>
                <a:solidFill>
                  <a:srgbClr val="FFFFFF">
                    <a:alpha val="95000"/>
                  </a:srgbClr>
                </a:solidFill>
                <a:uFill>
                  <a:solidFill>
                    <a:srgbClr val="FFFFFF">
                      <a:alpha val="95000"/>
                    </a:srgbClr>
                  </a:solidFill>
                </a:u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Title Text"/>
          <p:cNvSpPr txBox="1"/>
          <p:nvPr>
            <p:ph type="title"/>
          </p:nvPr>
        </p:nvSpPr>
        <p:spPr>
          <a:prstGeom prst="rect">
            <a:avLst/>
          </a:prstGeom>
        </p:spPr>
        <p:txBody>
          <a:bodyPr/>
          <a:lstStyle>
            <a:lvl1pPr rtl="1">
              <a:defRPr/>
            </a:lvl1pPr>
          </a:lstStyle>
          <a:p>
            <a:pPr/>
            <a:r>
              <a:t>Title Text</a:t>
            </a:r>
          </a:p>
        </p:txBody>
      </p:sp>
      <p:sp>
        <p:nvSpPr>
          <p:cNvPr id="160" name="Body Level One…"/>
          <p:cNvSpPr txBox="1"/>
          <p:nvPr>
            <p:ph type="body" idx="1"/>
          </p:nvPr>
        </p:nvSpPr>
        <p:spPr>
          <a:prstGeom prst="rect">
            <a:avLst/>
          </a:prstGeom>
        </p:spPr>
        <p:txBody>
          <a:bodyPr/>
          <a:lstStyle>
            <a:lvl1pPr rtl="1">
              <a:defRPr/>
            </a:lvl1pPr>
            <a:lvl2pPr rtl="1">
              <a:defRPr/>
            </a:lvl2pPr>
            <a:lvl3pPr rtl="1">
              <a:defRPr/>
            </a:lvl3pPr>
            <a:lvl4pPr rtl="1">
              <a:defRPr/>
            </a:lvl4pPr>
            <a:lvl5pPr rtl="1">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0200" y="635000"/>
            <a:ext cx="9779000" cy="59182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762000"/>
            <a:ext cx="5334000" cy="82423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762000"/>
            <a:ext cx="5334000" cy="40005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762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762884"/>
            <a:ext cx="5334000" cy="8229601"/>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45600"/>
            <a:ext cx="368504" cy="381000"/>
          </a:xfrm>
          <a:prstGeom prst="rect">
            <a:avLst/>
          </a:prstGeom>
          <a:ln w="12700">
            <a:miter lim="400000"/>
          </a:ln>
        </p:spPr>
        <p:txBody>
          <a:bodyPr wrap="none" lIns="50800" tIns="50800" rIns="50800" bIns="50800">
            <a:normAutofit fontScale="100000" lnSpcReduction="0"/>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g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170" name="علوم و فناوری اطلاعات کوانتومی،…"/>
          <p:cNvSpPr txBox="1"/>
          <p:nvPr>
            <p:ph type="title"/>
          </p:nvPr>
        </p:nvSpPr>
        <p:spPr>
          <a:xfrm>
            <a:off x="952500" y="798387"/>
            <a:ext cx="11099800" cy="2120901"/>
          </a:xfrm>
          <a:prstGeom prst="rect">
            <a:avLst/>
          </a:prstGeom>
        </p:spPr>
        <p:txBody>
          <a:bodyPr/>
          <a:lstStyle/>
          <a:p>
            <a:pPr>
              <a:defRPr sz="4300"/>
            </a:pPr>
            <a:r>
              <a:t> علوم و فناوری اطلاعات کوانتومی،</a:t>
            </a:r>
          </a:p>
          <a:p>
            <a:pPr>
              <a:defRPr sz="4300"/>
            </a:pPr>
            <a:r>
              <a:t>کجا هستیم و به کجا می رویم؟</a:t>
            </a:r>
          </a:p>
        </p:txBody>
      </p:sp>
      <p:sp>
        <p:nvSpPr>
          <p:cNvPr id="171" name="وحید کریمی پور…"/>
          <p:cNvSpPr txBox="1"/>
          <p:nvPr/>
        </p:nvSpPr>
        <p:spPr>
          <a:xfrm>
            <a:off x="756506" y="4257283"/>
            <a:ext cx="11099801"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rtl="1">
              <a:defRPr sz="3500"/>
            </a:pPr>
            <a:r>
              <a:t>وحید کریمی پور</a:t>
            </a:r>
          </a:p>
          <a:p>
            <a:pPr rtl="1">
              <a:defRPr sz="3500"/>
            </a:pPr>
            <a:r>
              <a:t>دانشگاه صنعتی شریف</a:t>
            </a:r>
          </a:p>
        </p:txBody>
      </p:sp>
      <p:sp>
        <p:nvSpPr>
          <p:cNvPr id="172" name="کنفرانس سالانه فیزیک -قزوین…"/>
          <p:cNvSpPr txBox="1"/>
          <p:nvPr/>
        </p:nvSpPr>
        <p:spPr>
          <a:xfrm>
            <a:off x="556849" y="6422619"/>
            <a:ext cx="11099801"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rtl="1">
              <a:defRPr sz="3500"/>
            </a:pPr>
            <a:r>
              <a:t>کنفرانس سالانه فیزیک -قزوین </a:t>
            </a:r>
          </a:p>
          <a:p>
            <a:pPr rtl="1">
              <a:defRPr sz="3500"/>
            </a:pPr>
            <a:r>
              <a:t>۱۳۹۷</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5493"/>
            </a:gs>
          </a:gsLst>
          <a:lin ang="5400000" scaled="0"/>
        </a:gradFill>
      </p:bgPr>
    </p:bg>
    <p:spTree>
      <p:nvGrpSpPr>
        <p:cNvPr id="1" name=""/>
        <p:cNvGrpSpPr/>
        <p:nvPr/>
      </p:nvGrpSpPr>
      <p:grpSpPr>
        <a:xfrm>
          <a:off x="0" y="0"/>
          <a:ext cx="0" cy="0"/>
          <a:chOff x="0" y="0"/>
          <a:chExt cx="0" cy="0"/>
        </a:xfrm>
      </p:grpSpPr>
      <p:sp>
        <p:nvSpPr>
          <p:cNvPr id="227" name="C- Quantum Simulation"/>
          <p:cNvSpPr txBox="1"/>
          <p:nvPr>
            <p:ph type="title"/>
          </p:nvPr>
        </p:nvSpPr>
        <p:spPr>
          <a:xfrm>
            <a:off x="863600" y="-986688"/>
            <a:ext cx="11709400" cy="2392245"/>
          </a:xfrm>
          <a:prstGeom prst="rect">
            <a:avLst/>
          </a:prstGeom>
        </p:spPr>
        <p:txBody>
          <a:bodyPr anchor="b"/>
          <a:lstStyle>
            <a:lvl1pPr>
              <a:defRPr sz="5800"/>
            </a:lvl1pPr>
          </a:lstStyle>
          <a:p>
            <a:pPr/>
            <a:r>
              <a:t>C- Quantum Simulation</a:t>
            </a:r>
          </a:p>
        </p:txBody>
      </p:sp>
      <p:pic>
        <p:nvPicPr>
          <p:cNvPr id="228" name="figure1.jpg" descr="figure1.jpg"/>
          <p:cNvPicPr>
            <a:picLocks noChangeAspect="1"/>
          </p:cNvPicPr>
          <p:nvPr/>
        </p:nvPicPr>
        <p:blipFill>
          <a:blip r:embed="rId2">
            <a:extLst/>
          </a:blip>
          <a:stretch>
            <a:fillRect/>
          </a:stretch>
        </p:blipFill>
        <p:spPr>
          <a:xfrm>
            <a:off x="2218458" y="2017416"/>
            <a:ext cx="8999684" cy="5591053"/>
          </a:xfrm>
          <a:prstGeom prst="rect">
            <a:avLst/>
          </a:prstGeom>
          <a:ln w="12700">
            <a:miter lim="400000"/>
          </a:ln>
        </p:spPr>
      </p:pic>
      <p:sp>
        <p:nvSpPr>
          <p:cNvPr id="229" name="هر سیستم کلاسیکی را هر چقدر هم که بزرگ باشد می توان در یک کامپیوتر کلاسیک شبیه سازی کرد."/>
          <p:cNvSpPr txBox="1"/>
          <p:nvPr/>
        </p:nvSpPr>
        <p:spPr>
          <a:xfrm>
            <a:off x="842637" y="8144128"/>
            <a:ext cx="11395701" cy="514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500"/>
            </a:lvl1pPr>
          </a:lstStyle>
          <a:p>
            <a:pPr/>
            <a:r>
              <a:t>هر سیستم کلاسیکی را هر چقدر هم که بزرگ باشد می توان در یک کامپیوتر کلاسیک شبیه سازی کرد.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شبیه سازی یک سیستم کوانتومی کوچک حتی به اندازه صد اتم در یک کامپیوتر کلاسیک غیرممکن است."/>
          <p:cNvSpPr txBox="1"/>
          <p:nvPr/>
        </p:nvSpPr>
        <p:spPr>
          <a:xfrm>
            <a:off x="417003" y="248770"/>
            <a:ext cx="11878694" cy="1432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شبیه سازی یک سیستم کوانتومی کوچک حتی به اندازه صد اتم در یک کامپیوتر کلاسیک غیرممکن است. </a:t>
            </a:r>
          </a:p>
        </p:txBody>
      </p:sp>
      <p:sp>
        <p:nvSpPr>
          <p:cNvPr id="232" name="Oval"/>
          <p:cNvSpPr/>
          <p:nvPr/>
        </p:nvSpPr>
        <p:spPr>
          <a:xfrm>
            <a:off x="7331978" y="3045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33" name="Oval"/>
          <p:cNvSpPr/>
          <p:nvPr/>
        </p:nvSpPr>
        <p:spPr>
          <a:xfrm>
            <a:off x="7989834" y="30459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34" name="Oval"/>
          <p:cNvSpPr/>
          <p:nvPr/>
        </p:nvSpPr>
        <p:spPr>
          <a:xfrm>
            <a:off x="8647692" y="3045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35" name="Oval"/>
          <p:cNvSpPr/>
          <p:nvPr/>
        </p:nvSpPr>
        <p:spPr>
          <a:xfrm>
            <a:off x="9366567" y="3045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36" name="Oval"/>
          <p:cNvSpPr/>
          <p:nvPr/>
        </p:nvSpPr>
        <p:spPr>
          <a:xfrm>
            <a:off x="10024423" y="30459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37" name="Oval"/>
          <p:cNvSpPr/>
          <p:nvPr/>
        </p:nvSpPr>
        <p:spPr>
          <a:xfrm>
            <a:off x="10712789" y="30459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38" name="Oval"/>
          <p:cNvSpPr/>
          <p:nvPr/>
        </p:nvSpPr>
        <p:spPr>
          <a:xfrm>
            <a:off x="11401155" y="3045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pic>
        <p:nvPicPr>
          <p:cNvPr id="239" name="Image" descr="Image"/>
          <p:cNvPicPr>
            <a:picLocks noChangeAspect="1"/>
          </p:cNvPicPr>
          <p:nvPr/>
        </p:nvPicPr>
        <p:blipFill>
          <a:blip r:embed="rId2">
            <a:extLst/>
          </a:blip>
          <a:stretch>
            <a:fillRect/>
          </a:stretch>
        </p:blipFill>
        <p:spPr>
          <a:xfrm>
            <a:off x="1911009" y="3616410"/>
            <a:ext cx="2467993" cy="486647"/>
          </a:xfrm>
          <a:prstGeom prst="rect">
            <a:avLst/>
          </a:prstGeom>
          <a:ln w="12700">
            <a:miter lim="400000"/>
          </a:ln>
        </p:spPr>
      </p:pic>
      <p:pic>
        <p:nvPicPr>
          <p:cNvPr id="240" name="Image" descr="Image"/>
          <p:cNvPicPr>
            <a:picLocks noChangeAspect="1"/>
          </p:cNvPicPr>
          <p:nvPr/>
        </p:nvPicPr>
        <p:blipFill>
          <a:blip r:embed="rId3">
            <a:extLst/>
          </a:blip>
          <a:stretch>
            <a:fillRect/>
          </a:stretch>
        </p:blipFill>
        <p:spPr>
          <a:xfrm>
            <a:off x="999750" y="4799840"/>
            <a:ext cx="4290511" cy="1205200"/>
          </a:xfrm>
          <a:prstGeom prst="rect">
            <a:avLst/>
          </a:prstGeom>
          <a:ln w="12700">
            <a:miter lim="400000"/>
          </a:ln>
        </p:spPr>
      </p:pic>
      <p:pic>
        <p:nvPicPr>
          <p:cNvPr id="241" name="Image" descr="Image"/>
          <p:cNvPicPr>
            <a:picLocks noChangeAspect="1"/>
          </p:cNvPicPr>
          <p:nvPr/>
        </p:nvPicPr>
        <p:blipFill>
          <a:blip r:embed="rId4">
            <a:extLst/>
          </a:blip>
          <a:stretch>
            <a:fillRect/>
          </a:stretch>
        </p:blipFill>
        <p:spPr>
          <a:xfrm>
            <a:off x="2135355" y="6701823"/>
            <a:ext cx="2019301" cy="419101"/>
          </a:xfrm>
          <a:prstGeom prst="rect">
            <a:avLst/>
          </a:prstGeom>
          <a:ln w="12700">
            <a:miter lim="400000"/>
          </a:ln>
        </p:spPr>
      </p:pic>
      <p:sp>
        <p:nvSpPr>
          <p:cNvPr id="242" name="Oval"/>
          <p:cNvSpPr/>
          <p:nvPr/>
        </p:nvSpPr>
        <p:spPr>
          <a:xfrm>
            <a:off x="7331978" y="3655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43" name="Oval"/>
          <p:cNvSpPr/>
          <p:nvPr/>
        </p:nvSpPr>
        <p:spPr>
          <a:xfrm>
            <a:off x="7989834" y="36555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44" name="Oval"/>
          <p:cNvSpPr/>
          <p:nvPr/>
        </p:nvSpPr>
        <p:spPr>
          <a:xfrm>
            <a:off x="8647692" y="3655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45" name="Oval"/>
          <p:cNvSpPr/>
          <p:nvPr/>
        </p:nvSpPr>
        <p:spPr>
          <a:xfrm>
            <a:off x="9366567" y="3655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46" name="Oval"/>
          <p:cNvSpPr/>
          <p:nvPr/>
        </p:nvSpPr>
        <p:spPr>
          <a:xfrm>
            <a:off x="10024423" y="36555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47" name="Oval"/>
          <p:cNvSpPr/>
          <p:nvPr/>
        </p:nvSpPr>
        <p:spPr>
          <a:xfrm>
            <a:off x="10712789" y="36555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48" name="Oval"/>
          <p:cNvSpPr/>
          <p:nvPr/>
        </p:nvSpPr>
        <p:spPr>
          <a:xfrm>
            <a:off x="11401155" y="3655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49" name="Oval"/>
          <p:cNvSpPr/>
          <p:nvPr/>
        </p:nvSpPr>
        <p:spPr>
          <a:xfrm>
            <a:off x="7331978" y="4265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0" name="Oval"/>
          <p:cNvSpPr/>
          <p:nvPr/>
        </p:nvSpPr>
        <p:spPr>
          <a:xfrm>
            <a:off x="7989834" y="42651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1" name="Oval"/>
          <p:cNvSpPr/>
          <p:nvPr/>
        </p:nvSpPr>
        <p:spPr>
          <a:xfrm>
            <a:off x="8647692" y="4265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2" name="Oval"/>
          <p:cNvSpPr/>
          <p:nvPr/>
        </p:nvSpPr>
        <p:spPr>
          <a:xfrm>
            <a:off x="9366567" y="4265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3" name="Oval"/>
          <p:cNvSpPr/>
          <p:nvPr/>
        </p:nvSpPr>
        <p:spPr>
          <a:xfrm>
            <a:off x="10024423" y="42651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4" name="Oval"/>
          <p:cNvSpPr/>
          <p:nvPr/>
        </p:nvSpPr>
        <p:spPr>
          <a:xfrm>
            <a:off x="10712789" y="42651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5" name="Oval"/>
          <p:cNvSpPr/>
          <p:nvPr/>
        </p:nvSpPr>
        <p:spPr>
          <a:xfrm>
            <a:off x="11401155" y="4265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6" name="Oval"/>
          <p:cNvSpPr/>
          <p:nvPr/>
        </p:nvSpPr>
        <p:spPr>
          <a:xfrm>
            <a:off x="7331978" y="48747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7" name="Oval"/>
          <p:cNvSpPr/>
          <p:nvPr/>
        </p:nvSpPr>
        <p:spPr>
          <a:xfrm>
            <a:off x="7989834" y="48747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8" name="Oval"/>
          <p:cNvSpPr/>
          <p:nvPr/>
        </p:nvSpPr>
        <p:spPr>
          <a:xfrm>
            <a:off x="8647692" y="48747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59" name="Oval"/>
          <p:cNvSpPr/>
          <p:nvPr/>
        </p:nvSpPr>
        <p:spPr>
          <a:xfrm>
            <a:off x="9366567" y="48747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0" name="Oval"/>
          <p:cNvSpPr/>
          <p:nvPr/>
        </p:nvSpPr>
        <p:spPr>
          <a:xfrm>
            <a:off x="10024423" y="48747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1" name="Oval"/>
          <p:cNvSpPr/>
          <p:nvPr/>
        </p:nvSpPr>
        <p:spPr>
          <a:xfrm>
            <a:off x="10712789" y="48747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2" name="Oval"/>
          <p:cNvSpPr/>
          <p:nvPr/>
        </p:nvSpPr>
        <p:spPr>
          <a:xfrm>
            <a:off x="11401155" y="48747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3" name="Oval"/>
          <p:cNvSpPr/>
          <p:nvPr/>
        </p:nvSpPr>
        <p:spPr>
          <a:xfrm>
            <a:off x="7331978" y="54843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4" name="Oval"/>
          <p:cNvSpPr/>
          <p:nvPr/>
        </p:nvSpPr>
        <p:spPr>
          <a:xfrm>
            <a:off x="7989834" y="54843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5" name="Oval"/>
          <p:cNvSpPr/>
          <p:nvPr/>
        </p:nvSpPr>
        <p:spPr>
          <a:xfrm>
            <a:off x="8647692" y="54843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6" name="Oval"/>
          <p:cNvSpPr/>
          <p:nvPr/>
        </p:nvSpPr>
        <p:spPr>
          <a:xfrm>
            <a:off x="9366567" y="54843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7" name="Oval"/>
          <p:cNvSpPr/>
          <p:nvPr/>
        </p:nvSpPr>
        <p:spPr>
          <a:xfrm>
            <a:off x="10024423" y="54843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8" name="Oval"/>
          <p:cNvSpPr/>
          <p:nvPr/>
        </p:nvSpPr>
        <p:spPr>
          <a:xfrm>
            <a:off x="10712789" y="54843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69" name="Oval"/>
          <p:cNvSpPr/>
          <p:nvPr/>
        </p:nvSpPr>
        <p:spPr>
          <a:xfrm>
            <a:off x="11401155" y="54843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0" name="Oval"/>
          <p:cNvSpPr/>
          <p:nvPr/>
        </p:nvSpPr>
        <p:spPr>
          <a:xfrm>
            <a:off x="7331978" y="6093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1" name="Oval"/>
          <p:cNvSpPr/>
          <p:nvPr/>
        </p:nvSpPr>
        <p:spPr>
          <a:xfrm>
            <a:off x="7989834" y="60939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2" name="Oval"/>
          <p:cNvSpPr/>
          <p:nvPr/>
        </p:nvSpPr>
        <p:spPr>
          <a:xfrm>
            <a:off x="8647692" y="6093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3" name="Oval"/>
          <p:cNvSpPr/>
          <p:nvPr/>
        </p:nvSpPr>
        <p:spPr>
          <a:xfrm>
            <a:off x="9366567" y="6093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4" name="Oval"/>
          <p:cNvSpPr/>
          <p:nvPr/>
        </p:nvSpPr>
        <p:spPr>
          <a:xfrm>
            <a:off x="10024423" y="60939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5" name="Oval"/>
          <p:cNvSpPr/>
          <p:nvPr/>
        </p:nvSpPr>
        <p:spPr>
          <a:xfrm>
            <a:off x="10712789" y="60939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6" name="Oval"/>
          <p:cNvSpPr/>
          <p:nvPr/>
        </p:nvSpPr>
        <p:spPr>
          <a:xfrm>
            <a:off x="11401155" y="60939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7" name="Oval"/>
          <p:cNvSpPr/>
          <p:nvPr/>
        </p:nvSpPr>
        <p:spPr>
          <a:xfrm>
            <a:off x="7331978" y="6703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8" name="Oval"/>
          <p:cNvSpPr/>
          <p:nvPr/>
        </p:nvSpPr>
        <p:spPr>
          <a:xfrm>
            <a:off x="7989834" y="67035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79" name="Oval"/>
          <p:cNvSpPr/>
          <p:nvPr/>
        </p:nvSpPr>
        <p:spPr>
          <a:xfrm>
            <a:off x="8647692" y="6703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0" name="Oval"/>
          <p:cNvSpPr/>
          <p:nvPr/>
        </p:nvSpPr>
        <p:spPr>
          <a:xfrm>
            <a:off x="9366567" y="6703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1" name="Oval"/>
          <p:cNvSpPr/>
          <p:nvPr/>
        </p:nvSpPr>
        <p:spPr>
          <a:xfrm>
            <a:off x="10024423" y="67035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2" name="Oval"/>
          <p:cNvSpPr/>
          <p:nvPr/>
        </p:nvSpPr>
        <p:spPr>
          <a:xfrm>
            <a:off x="10712789" y="67035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3" name="Oval"/>
          <p:cNvSpPr/>
          <p:nvPr/>
        </p:nvSpPr>
        <p:spPr>
          <a:xfrm>
            <a:off x="11401155" y="67035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4" name="Oval"/>
          <p:cNvSpPr/>
          <p:nvPr/>
        </p:nvSpPr>
        <p:spPr>
          <a:xfrm>
            <a:off x="7331978" y="7313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5" name="Oval"/>
          <p:cNvSpPr/>
          <p:nvPr/>
        </p:nvSpPr>
        <p:spPr>
          <a:xfrm>
            <a:off x="7989834" y="73131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6" name="Oval"/>
          <p:cNvSpPr/>
          <p:nvPr/>
        </p:nvSpPr>
        <p:spPr>
          <a:xfrm>
            <a:off x="8647692" y="7313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7" name="Oval"/>
          <p:cNvSpPr/>
          <p:nvPr/>
        </p:nvSpPr>
        <p:spPr>
          <a:xfrm>
            <a:off x="9366567" y="7313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8" name="Oval"/>
          <p:cNvSpPr/>
          <p:nvPr/>
        </p:nvSpPr>
        <p:spPr>
          <a:xfrm>
            <a:off x="10024423" y="73131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89" name="Oval"/>
          <p:cNvSpPr/>
          <p:nvPr/>
        </p:nvSpPr>
        <p:spPr>
          <a:xfrm>
            <a:off x="10712789" y="7313176"/>
            <a:ext cx="498140"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90" name="Oval"/>
          <p:cNvSpPr/>
          <p:nvPr/>
        </p:nvSpPr>
        <p:spPr>
          <a:xfrm>
            <a:off x="11401155" y="7313176"/>
            <a:ext cx="498139" cy="486648"/>
          </a:xfrm>
          <a:prstGeom prst="ellipse">
            <a:avLst/>
          </a:prstGeom>
          <a:gradFill>
            <a:gsLst>
              <a:gs pos="0">
                <a:srgbClr val="00FDFF"/>
              </a:gs>
              <a:gs pos="100000">
                <a:srgbClr val="FF2F92"/>
              </a:gs>
            </a:gsLst>
            <a:lin ang="5400000"/>
          </a:gradFill>
          <a:ln w="12700">
            <a:miter lim="400000"/>
          </a:ln>
          <a:effectLst>
            <a:outerShdw sx="100000" sy="100000" kx="0" ky="0" algn="b" rotWithShape="0" blurRad="215900" dist="88900" dir="0">
              <a:srgbClr val="000000">
                <a:alpha val="81984"/>
              </a:srgbClr>
            </a:outerShdw>
          </a:effectLst>
        </p:spPr>
        <p:txBody>
          <a:bodyPr lIns="50800" tIns="50800" rIns="50800" bIns="50800" anchor="ctr"/>
          <a:lstStyle/>
          <a:p>
            <a:pPr>
              <a:defRPr sz="2400">
                <a:solidFill>
                  <a:srgbClr val="011993"/>
                </a:solidFill>
                <a:effectLst>
                  <a:outerShdw sx="100000" sy="100000" kx="0" ky="0" algn="b" rotWithShape="0" blurRad="25400" dist="23998" dir="2700000">
                    <a:srgbClr val="000000">
                      <a:alpha val="31034"/>
                    </a:srgbClr>
                  </a:outerShdw>
                </a:effectLst>
              </a:defRPr>
            </a:pPr>
          </a:p>
        </p:txBody>
      </p:sp>
      <p:sp>
        <p:nvSpPr>
          <p:cNvPr id="291" name="دلیل آن هم این است که بعد فضای هیلبرت  با تعداد ذرات به صورت نمایی رشد می کند."/>
          <p:cNvSpPr txBox="1"/>
          <p:nvPr/>
        </p:nvSpPr>
        <p:spPr>
          <a:xfrm>
            <a:off x="810716" y="8463908"/>
            <a:ext cx="11383368" cy="5832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900"/>
            </a:lvl1pPr>
          </a:lstStyle>
          <a:p>
            <a:pPr/>
            <a:r>
              <a:t>دلیل آن هم این است که بعد فضای هیلبرت  با تعداد ذرات به صورت نمایی رشد می کند.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5493"/>
            </a:gs>
          </a:gsLst>
          <a:lin ang="5400000" scaled="0"/>
        </a:gradFill>
      </p:bgPr>
    </p:bg>
    <p:spTree>
      <p:nvGrpSpPr>
        <p:cNvPr id="1" name=""/>
        <p:cNvGrpSpPr/>
        <p:nvPr/>
      </p:nvGrpSpPr>
      <p:grpSpPr>
        <a:xfrm>
          <a:off x="0" y="0"/>
          <a:ext cx="0" cy="0"/>
          <a:chOff x="0" y="0"/>
          <a:chExt cx="0" cy="0"/>
        </a:xfrm>
      </p:grpSpPr>
      <p:pic>
        <p:nvPicPr>
          <p:cNvPr id="293" name="simulation.jpg" descr="simulation.jpg"/>
          <p:cNvPicPr>
            <a:picLocks noChangeAspect="1"/>
          </p:cNvPicPr>
          <p:nvPr/>
        </p:nvPicPr>
        <p:blipFill>
          <a:blip r:embed="rId2">
            <a:extLst/>
          </a:blip>
          <a:stretch>
            <a:fillRect/>
          </a:stretch>
        </p:blipFill>
        <p:spPr>
          <a:xfrm>
            <a:off x="2839877" y="2420519"/>
            <a:ext cx="7325046" cy="6627423"/>
          </a:xfrm>
          <a:prstGeom prst="rect">
            <a:avLst/>
          </a:prstGeom>
          <a:ln w="12700">
            <a:miter lim="400000"/>
          </a:ln>
        </p:spPr>
      </p:pic>
      <p:sp>
        <p:nvSpPr>
          <p:cNvPr id="294" name="اتم های به دام افتاده در یک شبکه نوری می توانند به عنوان یک شبیه ساز کوانتومی عمل کنند که گستره وسیعی از سیستم های کوانتومی دیگر را از ماده چگال تا میدان های نسبیتی را شبیه سازی کنند."/>
          <p:cNvSpPr txBox="1"/>
          <p:nvPr/>
        </p:nvSpPr>
        <p:spPr>
          <a:xfrm>
            <a:off x="80407" y="830530"/>
            <a:ext cx="12843986" cy="10852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800"/>
            </a:lvl1pPr>
          </a:lstStyle>
          <a:p>
            <a:pPr/>
            <a:r>
              <a:t>اتم های به دام افتاده در یک شبکه نوری می توانند به عنوان یک شبیه ساز کوانتومی عمل کنند که گستره وسیعی از سیستم های کوانتومی دیگر را از ماده چگال تا میدان های نسبیتی را شبیه سازی کنند.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5493"/>
            </a:gs>
          </a:gsLst>
          <a:lin ang="5400000" scaled="0"/>
        </a:gradFill>
      </p:bgPr>
    </p:bg>
    <p:spTree>
      <p:nvGrpSpPr>
        <p:cNvPr id="1" name=""/>
        <p:cNvGrpSpPr/>
        <p:nvPr/>
      </p:nvGrpSpPr>
      <p:grpSpPr>
        <a:xfrm>
          <a:off x="0" y="0"/>
          <a:ext cx="0" cy="0"/>
          <a:chOff x="0" y="0"/>
          <a:chExt cx="0" cy="0"/>
        </a:xfrm>
      </p:grpSpPr>
      <p:sp>
        <p:nvSpPr>
          <p:cNvPr id="296" name="D- Quantum Sensing and metrology"/>
          <p:cNvSpPr txBox="1"/>
          <p:nvPr>
            <p:ph type="title"/>
          </p:nvPr>
        </p:nvSpPr>
        <p:spPr>
          <a:xfrm>
            <a:off x="848690" y="146413"/>
            <a:ext cx="11709401" cy="2392245"/>
          </a:xfrm>
          <a:prstGeom prst="rect">
            <a:avLst/>
          </a:prstGeom>
        </p:spPr>
        <p:txBody>
          <a:bodyPr anchor="b"/>
          <a:lstStyle>
            <a:lvl1pPr>
              <a:defRPr sz="5800"/>
            </a:lvl1pPr>
          </a:lstStyle>
          <a:p>
            <a:pPr/>
            <a:r>
              <a:t>D- Quantum Sensing and metrology</a:t>
            </a:r>
          </a:p>
        </p:txBody>
      </p:sp>
      <p:pic>
        <p:nvPicPr>
          <p:cNvPr id="297" name="image8.png" descr="image8.png"/>
          <p:cNvPicPr>
            <a:picLocks noChangeAspect="1"/>
          </p:cNvPicPr>
          <p:nvPr/>
        </p:nvPicPr>
        <p:blipFill>
          <a:blip r:embed="rId2">
            <a:extLst/>
          </a:blip>
          <a:stretch>
            <a:fillRect/>
          </a:stretch>
        </p:blipFill>
        <p:spPr>
          <a:xfrm>
            <a:off x="2788011" y="3108723"/>
            <a:ext cx="7428778" cy="4268479"/>
          </a:xfrm>
          <a:prstGeom prst="rect">
            <a:avLst/>
          </a:prstGeom>
          <a:ln w="12700">
            <a:miter lim="400000"/>
          </a:ln>
        </p:spPr>
      </p:pic>
      <p:sp>
        <p:nvSpPr>
          <p:cNvPr id="298" name="یک اتم رایدبرگ یعنی اتمی که به لایه های بسیار بالا رفته است مثل یک آنتن خیلی حساس عمل می کند و می تواند عبور حتی یک فوتون را نیز آشکار کند."/>
          <p:cNvSpPr txBox="1"/>
          <p:nvPr/>
        </p:nvSpPr>
        <p:spPr>
          <a:xfrm>
            <a:off x="160363" y="8198099"/>
            <a:ext cx="12684074" cy="11148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900"/>
            </a:lvl1pPr>
          </a:lstStyle>
          <a:p>
            <a:pPr/>
            <a:r>
              <a:t>یک اتم رایدبرگ یعنی اتمی که به لایه های بسیار بالا رفته است مثل یک آنتن خیلی حساس عمل می کند و می تواند عبور حتی یک فوتون را نیز آشکار کند.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pic>
        <p:nvPicPr>
          <p:cNvPr id="300" name="Screen Shot 2018-08-25 at 5.55.02 PM.png" descr="Screen Shot 2018-08-25 at 5.55.02 PM.png"/>
          <p:cNvPicPr>
            <a:picLocks noChangeAspect="1"/>
          </p:cNvPicPr>
          <p:nvPr/>
        </p:nvPicPr>
        <p:blipFill>
          <a:blip r:embed="rId2">
            <a:extLst/>
          </a:blip>
          <a:stretch>
            <a:fillRect/>
          </a:stretch>
        </p:blipFill>
        <p:spPr>
          <a:xfrm>
            <a:off x="406936" y="3444089"/>
            <a:ext cx="6468362" cy="4928276"/>
          </a:xfrm>
          <a:prstGeom prst="rect">
            <a:avLst/>
          </a:prstGeom>
          <a:ln w="12700">
            <a:miter lim="400000"/>
          </a:ln>
        </p:spPr>
      </p:pic>
      <p:grpSp>
        <p:nvGrpSpPr>
          <p:cNvPr id="303" name="Group"/>
          <p:cNvGrpSpPr/>
          <p:nvPr/>
        </p:nvGrpSpPr>
        <p:grpSpPr>
          <a:xfrm>
            <a:off x="388944" y="158560"/>
            <a:ext cx="6504258" cy="6504257"/>
            <a:chOff x="-15224" y="0"/>
            <a:chExt cx="6504256" cy="6504256"/>
          </a:xfrm>
        </p:grpSpPr>
        <p:sp>
          <p:nvSpPr>
            <p:cNvPr id="301" name="Triangle"/>
            <p:cNvSpPr/>
            <p:nvPr/>
          </p:nvSpPr>
          <p:spPr>
            <a:xfrm rot="8100000">
              <a:off x="944248" y="945579"/>
              <a:ext cx="4585311" cy="4613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 y="0"/>
                  </a:moveTo>
                  <a:lnTo>
                    <a:pt x="0" y="21600"/>
                  </a:lnTo>
                  <a:lnTo>
                    <a:pt x="21600" y="21499"/>
                  </a:lnTo>
                  <a:close/>
                </a:path>
              </a:pathLst>
            </a:custGeom>
            <a:solidFill>
              <a:srgbClr val="73FDFF"/>
            </a:soli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defRPr sz="2400">
                  <a:effectLst>
                    <a:outerShdw sx="100000" sy="100000" kx="0" ky="0" algn="b" rotWithShape="0" blurRad="25400" dist="23998" dir="2700000">
                      <a:srgbClr val="000000">
                        <a:alpha val="31034"/>
                      </a:srgbClr>
                    </a:outerShdw>
                  </a:effectLst>
                </a:defRPr>
              </a:pPr>
            </a:p>
          </p:txBody>
        </p:sp>
        <p:sp>
          <p:nvSpPr>
            <p:cNvPr id="302" name="Basic Sciences"/>
            <p:cNvSpPr txBox="1"/>
            <p:nvPr/>
          </p:nvSpPr>
          <p:spPr>
            <a:xfrm>
              <a:off x="1417983" y="1985635"/>
              <a:ext cx="3637748" cy="6939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a:solidFill>
                    <a:srgbClr val="531B93"/>
                  </a:solidFill>
                  <a:latin typeface="Helvetica"/>
                  <a:ea typeface="Helvetica"/>
                  <a:cs typeface="Helvetica"/>
                  <a:sym typeface="Helvetica"/>
                </a:defRPr>
              </a:lvl1pPr>
            </a:lstStyle>
            <a:p>
              <a:pPr/>
              <a:r>
                <a:t>Basic Sciences</a:t>
              </a:r>
            </a:p>
          </p:txBody>
        </p:sp>
      </p:grpSp>
      <p:sp>
        <p:nvSpPr>
          <p:cNvPr id="304" name="علاوه بر شاخه های بالا می توانیم…"/>
          <p:cNvSpPr txBox="1"/>
          <p:nvPr/>
        </p:nvSpPr>
        <p:spPr>
          <a:xfrm>
            <a:off x="6938080" y="3932845"/>
            <a:ext cx="5866350" cy="35279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a:pPr>
            <a:r>
              <a:t>علاوه بر شاخه های بالا می توانیم</a:t>
            </a:r>
          </a:p>
          <a:p>
            <a:pPr algn="r" rtl="1">
              <a:defRPr/>
            </a:pPr>
            <a:r>
              <a:t>علوم مختلف و از جمله مبانی</a:t>
            </a:r>
          </a:p>
          <a:p>
            <a:pPr algn="r" rtl="1">
              <a:defRPr/>
            </a:pPr>
            <a:r>
              <a:t>خود مکانیک کوانتومی</a:t>
            </a:r>
          </a:p>
          <a:p>
            <a:pPr algn="r" rtl="1">
              <a:defRPr/>
            </a:pPr>
            <a:r>
              <a:t>را بهتر بفهمیم. در صفحات بعد </a:t>
            </a:r>
          </a:p>
          <a:p>
            <a:pPr algn="r" rtl="1">
              <a:defRPr/>
            </a:pPr>
            <a:r>
              <a:t>تنها به دو مثال اشاره می کنیم:</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1.gif" descr="image1.gif"/>
          <p:cNvPicPr>
            <a:picLocks noChangeAspect="1"/>
          </p:cNvPicPr>
          <p:nvPr/>
        </p:nvPicPr>
        <p:blipFill>
          <a:blip r:embed="rId2">
            <a:extLst/>
          </a:blip>
          <a:stretch>
            <a:fillRect/>
          </a:stretch>
        </p:blipFill>
        <p:spPr>
          <a:xfrm>
            <a:off x="2709645" y="1905564"/>
            <a:ext cx="7572809" cy="5080987"/>
          </a:xfrm>
          <a:prstGeom prst="rect">
            <a:avLst/>
          </a:prstGeom>
          <a:ln w="12700">
            <a:miter lim="400000"/>
          </a:ln>
        </p:spPr>
      </p:pic>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 name="مثال اول: مرز بین دنیای کوانتومی و کلاسیک کجاست؟"/>
          <p:cNvSpPr txBox="1"/>
          <p:nvPr/>
        </p:nvSpPr>
        <p:spPr>
          <a:xfrm>
            <a:off x="2368086" y="618584"/>
            <a:ext cx="7835717" cy="6567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n w="9525">
                  <a:solidFill>
                    <a:srgbClr val="000000"/>
                  </a:solidFill>
                </a:ln>
                <a:solidFill>
                  <a:srgbClr val="546056"/>
                </a:solidFill>
                <a:uFill>
                  <a:solidFill>
                    <a:srgbClr val="546056"/>
                  </a:solidFill>
                </a:uFill>
                <a:latin typeface="Palatino"/>
                <a:ea typeface="Palatino"/>
                <a:cs typeface="Palatino"/>
                <a:sym typeface="Palatino"/>
              </a:defRPr>
            </a:lvl1pPr>
          </a:lstStyle>
          <a:p>
            <a:pPr/>
            <a:r>
              <a:t>مثال اول: مرز بین دنیای کوانتومی و کلاسیک کجاست؟  </a:t>
            </a:r>
          </a:p>
        </p:txBody>
      </p:sp>
      <p:sp>
        <p:nvSpPr>
          <p:cNvPr id="309" name="با آزمایش دو شکاف می توان فهمید که ذرات تا چه جرمی هنوز مثل موج رفتار می کنند؟"/>
          <p:cNvSpPr txBox="1"/>
          <p:nvPr/>
        </p:nvSpPr>
        <p:spPr>
          <a:xfrm>
            <a:off x="881046" y="7616757"/>
            <a:ext cx="11242708" cy="5832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900">
                <a:solidFill>
                  <a:srgbClr val="942193"/>
                </a:solidFill>
              </a:defRPr>
            </a:lvl1pPr>
          </a:lstStyle>
          <a:p>
            <a:pPr/>
            <a:r>
              <a:t>با آزمایش دو شکاف می توان فهمید که ذرات تا چه جرمی هنوز مثل موج رفتار می کنند؟</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 name="Screen Shot 2016-12-19 at 2.17.34 PM.png" descr="Screen Shot 2016-12-19 at 2.17.34 PM.png"/>
          <p:cNvPicPr>
            <a:picLocks noChangeAspect="0"/>
          </p:cNvPicPr>
          <p:nvPr/>
        </p:nvPicPr>
        <p:blipFill>
          <a:blip r:embed="rId2">
            <a:extLst/>
          </a:blip>
          <a:stretch>
            <a:fillRect/>
          </a:stretch>
        </p:blipFill>
        <p:spPr>
          <a:xfrm>
            <a:off x="1169665" y="583083"/>
            <a:ext cx="10665470" cy="86923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dissolve" transition="in">
                                      <p:cBhvr>
                                        <p:cTn id="7"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chemeClr val="accent3"/>
            </a:gs>
          </a:gsLst>
          <a:lin ang="5400000" scaled="0"/>
        </a:gradFill>
      </p:bgPr>
    </p:bg>
    <p:spTree>
      <p:nvGrpSpPr>
        <p:cNvPr id="1" name=""/>
        <p:cNvGrpSpPr/>
        <p:nvPr/>
      </p:nvGrpSpPr>
      <p:grpSpPr>
        <a:xfrm>
          <a:off x="0" y="0"/>
          <a:ext cx="0" cy="0"/>
          <a:chOff x="0" y="0"/>
          <a:chExt cx="0" cy="0"/>
        </a:xfrm>
      </p:grpSpPr>
      <p:pic>
        <p:nvPicPr>
          <p:cNvPr id="314" name="Screen Shot 2018-08-24 at 11.17.43 AM.png" descr="Screen Shot 2018-08-24 at 11.17.43 AM.png"/>
          <p:cNvPicPr>
            <a:picLocks noChangeAspect="1"/>
          </p:cNvPicPr>
          <p:nvPr/>
        </p:nvPicPr>
        <p:blipFill>
          <a:blip r:embed="rId2">
            <a:extLst/>
          </a:blip>
          <a:stretch>
            <a:fillRect/>
          </a:stretch>
        </p:blipFill>
        <p:spPr>
          <a:xfrm>
            <a:off x="115196" y="1857955"/>
            <a:ext cx="12774408" cy="3784473"/>
          </a:xfrm>
          <a:prstGeom prst="rect">
            <a:avLst/>
          </a:prstGeom>
          <a:ln w="12700">
            <a:miter lim="400000"/>
          </a:ln>
        </p:spPr>
      </p:pic>
      <p:sp>
        <p:nvSpPr>
          <p:cNvPr id="315" name="از تلفیق دو نظریه بسیار موفق قرن بیستم یعنی مکانیک کوانتومی و نسبیت عام همواره به عنوان بزرگترین چالش فیزیک نظری نام برده شده است. به مدد پیشرفت های اخیر حال می توانیم یک سوال اساسی بپرسیم: اصلا چرا گرانش باید کوانتومی باشد؟  آیا میدان گرانش می تواند در برهم نهی از دو حالت خود قرار بگیرد؟ پاسخ این سوال را تنها آزمایش خواهد داد، آزمایشهایی که قابل انجام اند."/>
          <p:cNvSpPr txBox="1"/>
          <p:nvPr/>
        </p:nvSpPr>
        <p:spPr>
          <a:xfrm>
            <a:off x="67975" y="6120211"/>
            <a:ext cx="12868851" cy="29401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3200"/>
            </a:lvl1pPr>
          </a:lstStyle>
          <a:p>
            <a:pPr/>
            <a:r>
              <a:t>از تلفیق دو نظریه بسیار موفق قرن بیستم یعنی مکانیک کوانتومی و نسبیت عام همواره به عنوان بزرگترین چالش فیزیک نظری نام برده شده است. به مدد پیشرفت های اخیر حال می توانیم یک سوال اساسی بپرسیم: اصلا چرا گرانش باید کوانتومی باشد؟  آیا میدان گرانش می تواند در برهم نهی از دو حالت خود قرار بگیرد؟ پاسخ این سوال را تنها آزمایش خواهد داد، آزمایشهایی که قابل انجام اند. </a:t>
            </a:r>
          </a:p>
        </p:txBody>
      </p:sp>
      <p:sp>
        <p:nvSpPr>
          <p:cNvPr id="316" name="مثال دوم:  آیا واقعا میدان گرانش کوانتومی است؟"/>
          <p:cNvSpPr txBox="1"/>
          <p:nvPr/>
        </p:nvSpPr>
        <p:spPr>
          <a:xfrm>
            <a:off x="2337758" y="849603"/>
            <a:ext cx="8329284"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مثال دوم:  آیا واقعا میدان گرانش کوانتومی است؟</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chemeClr val="accent3"/>
            </a:gs>
          </a:gsLst>
          <a:lin ang="5400000" scaled="0"/>
        </a:gradFill>
      </p:bgPr>
    </p:bg>
    <p:spTree>
      <p:nvGrpSpPr>
        <p:cNvPr id="1" name=""/>
        <p:cNvGrpSpPr/>
        <p:nvPr/>
      </p:nvGrpSpPr>
      <p:grpSpPr>
        <a:xfrm>
          <a:off x="0" y="0"/>
          <a:ext cx="0" cy="0"/>
          <a:chOff x="0" y="0"/>
          <a:chExt cx="0" cy="0"/>
        </a:xfrm>
      </p:grpSpPr>
      <p:grpSp>
        <p:nvGrpSpPr>
          <p:cNvPr id="321" name="Group"/>
          <p:cNvGrpSpPr/>
          <p:nvPr/>
        </p:nvGrpSpPr>
        <p:grpSpPr>
          <a:xfrm>
            <a:off x="3053572" y="3808675"/>
            <a:ext cx="6927477" cy="2591892"/>
            <a:chOff x="0" y="0"/>
            <a:chExt cx="6927476" cy="2591890"/>
          </a:xfrm>
        </p:grpSpPr>
        <p:sp>
          <p:nvSpPr>
            <p:cNvPr id="318" name="Line"/>
            <p:cNvSpPr/>
            <p:nvPr/>
          </p:nvSpPr>
          <p:spPr>
            <a:xfrm flipV="1">
              <a:off x="720006" y="505693"/>
              <a:ext cx="5499670" cy="1577005"/>
            </a:xfrm>
            <a:prstGeom prst="line">
              <a:avLst/>
            </a:prstGeom>
            <a:noFill/>
            <a:ln w="88900" cap="flat">
              <a:solidFill>
                <a:srgbClr val="FF9300"/>
              </a:solidFill>
              <a:prstDash val="solid"/>
              <a:round/>
            </a:ln>
            <a:effectLst>
              <a:outerShdw sx="100000" sy="100000" kx="0" ky="0" algn="b" rotWithShape="0" blurRad="76200" dist="0" dir="18900000">
                <a:srgbClr val="000000">
                  <a:alpha val="80000"/>
                </a:srgbClr>
              </a:outerShdw>
            </a:effectLst>
          </p:spPr>
          <p:txBody>
            <a:bodyPr wrap="square" lIns="45718" tIns="45718" rIns="45718" bIns="45718" numCol="1" anchor="t">
              <a:noAutofit/>
            </a:bodyPr>
            <a:lstStyle/>
            <a:p>
              <a:pPr/>
            </a:p>
          </p:txBody>
        </p:sp>
        <p:sp>
          <p:nvSpPr>
            <p:cNvPr id="319" name="Oval"/>
            <p:cNvSpPr/>
            <p:nvPr/>
          </p:nvSpPr>
          <p:spPr>
            <a:xfrm rot="20640000">
              <a:off x="81803" y="1827944"/>
              <a:ext cx="659857" cy="686299"/>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sp>
          <p:nvSpPr>
            <p:cNvPr id="320" name="Oval"/>
            <p:cNvSpPr/>
            <p:nvPr/>
          </p:nvSpPr>
          <p:spPr>
            <a:xfrm rot="20640000">
              <a:off x="6185816" y="77647"/>
              <a:ext cx="659857" cy="686299"/>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grpSp>
      <p:grpSp>
        <p:nvGrpSpPr>
          <p:cNvPr id="325" name="Group"/>
          <p:cNvGrpSpPr/>
          <p:nvPr/>
        </p:nvGrpSpPr>
        <p:grpSpPr>
          <a:xfrm>
            <a:off x="3053572" y="3808676"/>
            <a:ext cx="6927477" cy="2591891"/>
            <a:chOff x="0" y="0"/>
            <a:chExt cx="6927476" cy="2591890"/>
          </a:xfrm>
        </p:grpSpPr>
        <p:sp>
          <p:nvSpPr>
            <p:cNvPr id="322" name="Line"/>
            <p:cNvSpPr/>
            <p:nvPr/>
          </p:nvSpPr>
          <p:spPr>
            <a:xfrm>
              <a:off x="720006" y="509193"/>
              <a:ext cx="5499669" cy="1577005"/>
            </a:xfrm>
            <a:prstGeom prst="line">
              <a:avLst/>
            </a:prstGeom>
            <a:noFill/>
            <a:ln w="88900" cap="flat">
              <a:solidFill>
                <a:srgbClr val="FF9300"/>
              </a:solidFill>
              <a:prstDash val="solid"/>
              <a:round/>
            </a:ln>
            <a:effectLst>
              <a:outerShdw sx="100000" sy="100000" kx="0" ky="0" algn="b" rotWithShape="0" blurRad="76200" dist="0" dir="18900000">
                <a:srgbClr val="000000">
                  <a:alpha val="80000"/>
                </a:srgbClr>
              </a:outerShdw>
            </a:effectLst>
          </p:spPr>
          <p:txBody>
            <a:bodyPr wrap="square" lIns="45718" tIns="45718" rIns="45718" bIns="45718" numCol="1" anchor="t">
              <a:noAutofit/>
            </a:bodyPr>
            <a:lstStyle/>
            <a:p>
              <a:pPr/>
            </a:p>
          </p:txBody>
        </p:sp>
        <p:sp>
          <p:nvSpPr>
            <p:cNvPr id="323" name="Oval"/>
            <p:cNvSpPr/>
            <p:nvPr/>
          </p:nvSpPr>
          <p:spPr>
            <a:xfrm rot="960000">
              <a:off x="81803" y="77647"/>
              <a:ext cx="659857" cy="686299"/>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sp>
          <p:nvSpPr>
            <p:cNvPr id="324" name="Oval"/>
            <p:cNvSpPr/>
            <p:nvPr/>
          </p:nvSpPr>
          <p:spPr>
            <a:xfrm rot="960000">
              <a:off x="6185816" y="1827944"/>
              <a:ext cx="659857" cy="686299"/>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grpSp>
      <p:pic>
        <p:nvPicPr>
          <p:cNvPr id="326" name="Image" descr="Image"/>
          <p:cNvPicPr>
            <a:picLocks noChangeAspect="1"/>
          </p:cNvPicPr>
          <p:nvPr/>
        </p:nvPicPr>
        <p:blipFill>
          <a:blip r:embed="rId2">
            <a:extLst/>
          </a:blip>
          <a:stretch>
            <a:fillRect/>
          </a:stretch>
        </p:blipFill>
        <p:spPr>
          <a:xfrm>
            <a:off x="2593008" y="2291819"/>
            <a:ext cx="2184402" cy="419102"/>
          </a:xfrm>
          <a:prstGeom prst="rect">
            <a:avLst/>
          </a:prstGeom>
          <a:ln w="12700">
            <a:miter lim="400000"/>
          </a:ln>
        </p:spPr>
      </p:pic>
      <p:pic>
        <p:nvPicPr>
          <p:cNvPr id="327" name="Image" descr="Image"/>
          <p:cNvPicPr>
            <a:picLocks noChangeAspect="1"/>
          </p:cNvPicPr>
          <p:nvPr/>
        </p:nvPicPr>
        <p:blipFill>
          <a:blip r:embed="rId3">
            <a:extLst/>
          </a:blip>
          <a:stretch>
            <a:fillRect/>
          </a:stretch>
        </p:blipFill>
        <p:spPr>
          <a:xfrm>
            <a:off x="8536609" y="2247369"/>
            <a:ext cx="2743202" cy="508002"/>
          </a:xfrm>
          <a:prstGeom prst="rect">
            <a:avLst/>
          </a:prstGeom>
          <a:ln w="12700">
            <a:miter lim="400000"/>
          </a:ln>
        </p:spPr>
      </p:pic>
      <p:pic>
        <p:nvPicPr>
          <p:cNvPr id="328" name="Image" descr="Image"/>
          <p:cNvPicPr>
            <a:picLocks noChangeAspect="1"/>
          </p:cNvPicPr>
          <p:nvPr/>
        </p:nvPicPr>
        <p:blipFill>
          <a:blip r:embed="rId4">
            <a:extLst/>
          </a:blip>
          <a:stretch>
            <a:fillRect/>
          </a:stretch>
        </p:blipFill>
        <p:spPr>
          <a:xfrm>
            <a:off x="2508250" y="7385050"/>
            <a:ext cx="3441700" cy="482600"/>
          </a:xfrm>
          <a:prstGeom prst="rect">
            <a:avLst/>
          </a:prstGeom>
          <a:ln w="12700">
            <a:miter lim="400000"/>
          </a:ln>
        </p:spPr>
      </p:pic>
      <p:pic>
        <p:nvPicPr>
          <p:cNvPr id="329" name="Image" descr="Image"/>
          <p:cNvPicPr>
            <a:picLocks noChangeAspect="1"/>
          </p:cNvPicPr>
          <p:nvPr/>
        </p:nvPicPr>
        <p:blipFill>
          <a:blip r:embed="rId5">
            <a:extLst/>
          </a:blip>
          <a:stretch>
            <a:fillRect/>
          </a:stretch>
        </p:blipFill>
        <p:spPr>
          <a:xfrm>
            <a:off x="8337550" y="7416800"/>
            <a:ext cx="2527300" cy="419100"/>
          </a:xfrm>
          <a:prstGeom prst="rect">
            <a:avLst/>
          </a:prstGeom>
          <a:ln w="12700">
            <a:miter lim="400000"/>
          </a:ln>
        </p:spPr>
      </p:pic>
      <p:pic>
        <p:nvPicPr>
          <p:cNvPr id="330" name="Image" descr="Image"/>
          <p:cNvPicPr>
            <a:picLocks noChangeAspect="1"/>
          </p:cNvPicPr>
          <p:nvPr/>
        </p:nvPicPr>
        <p:blipFill>
          <a:blip r:embed="rId6">
            <a:extLst/>
          </a:blip>
          <a:stretch>
            <a:fillRect/>
          </a:stretch>
        </p:blipFill>
        <p:spPr>
          <a:xfrm>
            <a:off x="5084972" y="8588377"/>
            <a:ext cx="3073402" cy="419102"/>
          </a:xfrm>
          <a:prstGeom prst="rect">
            <a:avLst/>
          </a:prstGeom>
          <a:ln w="12700">
            <a:miter lim="400000"/>
          </a:ln>
        </p:spPr>
      </p:pic>
      <p:sp>
        <p:nvSpPr>
          <p:cNvPr id="331" name="When Cavendish Meets Feynman"/>
          <p:cNvSpPr txBox="1"/>
          <p:nvPr/>
        </p:nvSpPr>
        <p:spPr>
          <a:xfrm>
            <a:off x="244634" y="278874"/>
            <a:ext cx="11978798" cy="11445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یک نانو لوله با ابعاد زیر در برهم نهی کوانتومی قرار می گیرد. سوال این است:  آیا میدان </a:t>
            </a:r>
          </a:p>
          <a:p>
            <a:pPr>
              <a:defRPr sz="3000"/>
            </a:pPr>
            <a:r>
              <a:t>گرانش ناشی از این برهم نهی مادی، یک برهم نهی از دو میدان متفاوت است؟</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chemeClr val="accent3"/>
            </a:gs>
          </a:gsLst>
          <a:lin ang="5400000" scaled="0"/>
        </a:gradFill>
      </p:bgPr>
    </p:bg>
    <p:spTree>
      <p:nvGrpSpPr>
        <p:cNvPr id="1" name=""/>
        <p:cNvGrpSpPr/>
        <p:nvPr/>
      </p:nvGrpSpPr>
      <p:grpSpPr>
        <a:xfrm>
          <a:off x="0" y="0"/>
          <a:ext cx="0" cy="0"/>
          <a:chOff x="0" y="0"/>
          <a:chExt cx="0" cy="0"/>
        </a:xfrm>
      </p:grpSpPr>
      <p:grpSp>
        <p:nvGrpSpPr>
          <p:cNvPr id="341" name="Group"/>
          <p:cNvGrpSpPr/>
          <p:nvPr/>
        </p:nvGrpSpPr>
        <p:grpSpPr>
          <a:xfrm>
            <a:off x="1100463" y="1254519"/>
            <a:ext cx="5545276" cy="2074746"/>
            <a:chOff x="0" y="0"/>
            <a:chExt cx="5545275" cy="2074744"/>
          </a:xfrm>
        </p:grpSpPr>
        <p:grpSp>
          <p:nvGrpSpPr>
            <p:cNvPr id="336" name="Group"/>
            <p:cNvGrpSpPr/>
            <p:nvPr/>
          </p:nvGrpSpPr>
          <p:grpSpPr>
            <a:xfrm rot="20640000">
              <a:off x="-32972" y="762690"/>
              <a:ext cx="5611220" cy="549364"/>
              <a:chOff x="0" y="0"/>
              <a:chExt cx="5611219" cy="549363"/>
            </a:xfrm>
          </p:grpSpPr>
          <p:sp>
            <p:nvSpPr>
              <p:cNvPr id="333" name="Line"/>
              <p:cNvSpPr/>
              <p:nvPr/>
            </p:nvSpPr>
            <p:spPr>
              <a:xfrm>
                <a:off x="520811" y="274681"/>
                <a:ext cx="4579763" cy="1"/>
              </a:xfrm>
              <a:prstGeom prst="line">
                <a:avLst/>
              </a:prstGeom>
              <a:noFill/>
              <a:ln w="88900" cap="flat">
                <a:solidFill>
                  <a:srgbClr val="FF9300"/>
                </a:solidFill>
                <a:prstDash val="solid"/>
                <a:round/>
              </a:ln>
              <a:effectLst>
                <a:outerShdw sx="100000" sy="100000" kx="0" ky="0" algn="b" rotWithShape="0" blurRad="76200" dist="0" dir="18900000">
                  <a:srgbClr val="000000">
                    <a:alpha val="80000"/>
                  </a:srgbClr>
                </a:outerShdw>
              </a:effectLst>
            </p:spPr>
            <p:txBody>
              <a:bodyPr wrap="square" lIns="45718" tIns="45718" rIns="45718" bIns="45718" numCol="1" anchor="t">
                <a:noAutofit/>
              </a:bodyPr>
              <a:lstStyle/>
              <a:p>
                <a:pPr/>
              </a:p>
            </p:txBody>
          </p:sp>
          <p:sp>
            <p:nvSpPr>
              <p:cNvPr id="334" name="Oval"/>
              <p:cNvSpPr/>
              <p:nvPr/>
            </p:nvSpPr>
            <p:spPr>
              <a:xfrm rot="0">
                <a:off x="0" y="0"/>
                <a:ext cx="528198" cy="549364"/>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sp>
            <p:nvSpPr>
              <p:cNvPr id="335" name="Oval"/>
              <p:cNvSpPr/>
              <p:nvPr/>
            </p:nvSpPr>
            <p:spPr>
              <a:xfrm rot="0">
                <a:off x="5083021" y="0"/>
                <a:ext cx="528199" cy="549364"/>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grpSp>
        <p:grpSp>
          <p:nvGrpSpPr>
            <p:cNvPr id="340" name="Group"/>
            <p:cNvGrpSpPr/>
            <p:nvPr/>
          </p:nvGrpSpPr>
          <p:grpSpPr>
            <a:xfrm rot="960000">
              <a:off x="-32973" y="762689"/>
              <a:ext cx="5611221" cy="549365"/>
              <a:chOff x="0" y="0"/>
              <a:chExt cx="5611219" cy="549363"/>
            </a:xfrm>
          </p:grpSpPr>
          <p:sp>
            <p:nvSpPr>
              <p:cNvPr id="337" name="Line"/>
              <p:cNvSpPr/>
              <p:nvPr/>
            </p:nvSpPr>
            <p:spPr>
              <a:xfrm flipV="1">
                <a:off x="520811" y="274681"/>
                <a:ext cx="4579763" cy="1"/>
              </a:xfrm>
              <a:prstGeom prst="line">
                <a:avLst/>
              </a:prstGeom>
              <a:noFill/>
              <a:ln w="88900" cap="flat">
                <a:solidFill>
                  <a:srgbClr val="FF9300"/>
                </a:solidFill>
                <a:prstDash val="solid"/>
                <a:round/>
              </a:ln>
              <a:effectLst>
                <a:outerShdw sx="100000" sy="100000" kx="0" ky="0" algn="b" rotWithShape="0" blurRad="76200" dist="0" dir="18900000">
                  <a:srgbClr val="000000">
                    <a:alpha val="80000"/>
                  </a:srgbClr>
                </a:outerShdw>
              </a:effectLst>
            </p:spPr>
            <p:txBody>
              <a:bodyPr wrap="square" lIns="45718" tIns="45718" rIns="45718" bIns="45718" numCol="1" anchor="t">
                <a:noAutofit/>
              </a:bodyPr>
              <a:lstStyle/>
              <a:p>
                <a:pPr/>
              </a:p>
            </p:txBody>
          </p:sp>
          <p:sp>
            <p:nvSpPr>
              <p:cNvPr id="338" name="Oval"/>
              <p:cNvSpPr/>
              <p:nvPr/>
            </p:nvSpPr>
            <p:spPr>
              <a:xfrm rot="21600000">
                <a:off x="-1" y="-1"/>
                <a:ext cx="528199" cy="549365"/>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sp>
            <p:nvSpPr>
              <p:cNvPr id="339" name="Oval"/>
              <p:cNvSpPr/>
              <p:nvPr/>
            </p:nvSpPr>
            <p:spPr>
              <a:xfrm rot="21600000">
                <a:off x="5083021" y="-1"/>
                <a:ext cx="528199" cy="549365"/>
              </a:xfrm>
              <a:prstGeom prst="ellipse">
                <a:avLst/>
              </a:prstGeom>
              <a:gradFill flip="none" rotWithShape="1">
                <a:gsLst>
                  <a:gs pos="0">
                    <a:srgbClr val="D28411"/>
                  </a:gs>
                  <a:gs pos="100000">
                    <a:srgbClr val="FFC89D"/>
                  </a:gs>
                </a:gsLst>
                <a:lin ang="162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a:p>
            </p:txBody>
          </p:sp>
        </p:grpSp>
      </p:grpSp>
      <p:sp>
        <p:nvSpPr>
          <p:cNvPr id="342" name="اگر میدان گرانش کوانتومی باشد زاویه       تغییر نمی کند."/>
          <p:cNvSpPr txBox="1"/>
          <p:nvPr/>
        </p:nvSpPr>
        <p:spPr>
          <a:xfrm>
            <a:off x="1554666" y="4509547"/>
            <a:ext cx="9895468"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اگر میدان گرانش کوانتومی باشد زاویه       تغییر نمی کند.</a:t>
            </a:r>
          </a:p>
        </p:txBody>
      </p:sp>
      <p:sp>
        <p:nvSpPr>
          <p:cNvPr id="343" name="اگر میدان کلاسیک باشد زاویه        به اندازه                   کم می شود."/>
          <p:cNvSpPr txBox="1"/>
          <p:nvPr/>
        </p:nvSpPr>
        <p:spPr>
          <a:xfrm>
            <a:off x="337840" y="6127470"/>
            <a:ext cx="12329120"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اگر میدان کلاسیک باشد زاویه        به اندازه                   کم می شود. </a:t>
            </a:r>
          </a:p>
        </p:txBody>
      </p:sp>
      <p:pic>
        <p:nvPicPr>
          <p:cNvPr id="344" name="Image" descr="Image"/>
          <p:cNvPicPr>
            <a:picLocks noChangeAspect="1"/>
          </p:cNvPicPr>
          <p:nvPr/>
        </p:nvPicPr>
        <p:blipFill>
          <a:blip r:embed="rId2">
            <a:extLst/>
          </a:blip>
          <a:stretch>
            <a:fillRect/>
          </a:stretch>
        </p:blipFill>
        <p:spPr>
          <a:xfrm>
            <a:off x="6720243" y="6291522"/>
            <a:ext cx="368301" cy="406401"/>
          </a:xfrm>
          <a:prstGeom prst="rect">
            <a:avLst/>
          </a:prstGeom>
          <a:ln w="12700">
            <a:miter lim="400000"/>
          </a:ln>
        </p:spPr>
      </p:pic>
      <p:pic>
        <p:nvPicPr>
          <p:cNvPr id="345" name="Image" descr="Image"/>
          <p:cNvPicPr>
            <a:picLocks noChangeAspect="1"/>
          </p:cNvPicPr>
          <p:nvPr/>
        </p:nvPicPr>
        <p:blipFill>
          <a:blip r:embed="rId2">
            <a:extLst/>
          </a:blip>
          <a:stretch>
            <a:fillRect/>
          </a:stretch>
        </p:blipFill>
        <p:spPr>
          <a:xfrm>
            <a:off x="4559504" y="4800600"/>
            <a:ext cx="368301" cy="406400"/>
          </a:xfrm>
          <a:prstGeom prst="rect">
            <a:avLst/>
          </a:prstGeom>
          <a:ln w="12700">
            <a:miter lim="400000"/>
          </a:ln>
        </p:spPr>
      </p:pic>
      <p:pic>
        <p:nvPicPr>
          <p:cNvPr id="346" name="Image" descr="Image"/>
          <p:cNvPicPr>
            <a:picLocks noChangeAspect="1"/>
          </p:cNvPicPr>
          <p:nvPr/>
        </p:nvPicPr>
        <p:blipFill>
          <a:blip r:embed="rId3">
            <a:extLst/>
          </a:blip>
          <a:stretch>
            <a:fillRect/>
          </a:stretch>
        </p:blipFill>
        <p:spPr>
          <a:xfrm>
            <a:off x="2726493" y="6360836"/>
            <a:ext cx="2186265" cy="298128"/>
          </a:xfrm>
          <a:prstGeom prst="rect">
            <a:avLst/>
          </a:prstGeom>
          <a:ln w="12700">
            <a:miter lim="400000"/>
          </a:ln>
        </p:spPr>
      </p:pic>
      <p:sp>
        <p:nvSpPr>
          <p:cNvPr id="347" name="این تغییرات در مکانیک کوانتومی جدید قابل اندازه گیری هستند."/>
          <p:cNvSpPr txBox="1"/>
          <p:nvPr/>
        </p:nvSpPr>
        <p:spPr>
          <a:xfrm>
            <a:off x="812515" y="7721040"/>
            <a:ext cx="10739216"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این تغییرات در مکانیک کوانتومی جدید قابل اندازه گیری هستند.</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174" name="There is plenty of room at the bottom."/>
          <p:cNvSpPr txBox="1"/>
          <p:nvPr/>
        </p:nvSpPr>
        <p:spPr>
          <a:xfrm>
            <a:off x="2594502" y="250583"/>
            <a:ext cx="81438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There is plenty of room at the bottom.</a:t>
            </a:r>
          </a:p>
        </p:txBody>
      </p:sp>
      <p:sp>
        <p:nvSpPr>
          <p:cNvPr id="175" name="Richard Feynman…"/>
          <p:cNvSpPr txBox="1"/>
          <p:nvPr/>
        </p:nvSpPr>
        <p:spPr>
          <a:xfrm>
            <a:off x="4450340" y="1252771"/>
            <a:ext cx="4432123"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Richard Feynman </a:t>
            </a:r>
          </a:p>
          <a:p>
            <a:pPr/>
            <a:r>
              <a:t>APS meeting (1959)</a:t>
            </a:r>
          </a:p>
        </p:txBody>
      </p:sp>
      <p:pic>
        <p:nvPicPr>
          <p:cNvPr id="176" name="2017-11-20-assemblea-nazionale-fit.png" descr="2017-11-20-assemblea-nazionale-fit.png"/>
          <p:cNvPicPr>
            <a:picLocks noChangeAspect="1"/>
          </p:cNvPicPr>
          <p:nvPr/>
        </p:nvPicPr>
        <p:blipFill>
          <a:blip r:embed="rId2">
            <a:extLst/>
          </a:blip>
          <a:stretch>
            <a:fillRect/>
          </a:stretch>
        </p:blipFill>
        <p:spPr>
          <a:xfrm>
            <a:off x="3094471" y="2839158"/>
            <a:ext cx="7143862" cy="4792341"/>
          </a:xfrm>
          <a:prstGeom prst="rect">
            <a:avLst/>
          </a:prstGeom>
          <a:ln w="12700">
            <a:miter lim="400000"/>
          </a:ln>
        </p:spPr>
      </p:pic>
      <p:sp>
        <p:nvSpPr>
          <p:cNvPr id="177" name="بسیاری این سخنرانی فاینمن را سرآغاز نانوتکنولوژی و مکانیک کوانتومی مدرن می دانند."/>
          <p:cNvSpPr txBox="1"/>
          <p:nvPr/>
        </p:nvSpPr>
        <p:spPr>
          <a:xfrm>
            <a:off x="339864" y="8097487"/>
            <a:ext cx="12325071" cy="6112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بسیاری این سخنرانی فاینمن را سرآغاز نانوتکنولوژی و مکانیک کوانتومی مدرن می دانند.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349" name="انزوا از جمله آثار زیانبار دیگر آثار زیر را به همراه خواهد داشت:"/>
          <p:cNvSpPr txBox="1"/>
          <p:nvPr>
            <p:ph type="title"/>
          </p:nvPr>
        </p:nvSpPr>
        <p:spPr>
          <a:xfrm>
            <a:off x="1237053" y="1633304"/>
            <a:ext cx="11099801" cy="2120901"/>
          </a:xfrm>
          <a:prstGeom prst="rect">
            <a:avLst/>
          </a:prstGeom>
        </p:spPr>
        <p:txBody>
          <a:bodyPr/>
          <a:lstStyle>
            <a:lvl1pPr>
              <a:defRPr sz="3500"/>
            </a:lvl1pPr>
          </a:lstStyle>
          <a:p>
            <a:pPr/>
            <a:r>
              <a:t>انزوا از جمله آثار زیانبار دیگر آثار زیر را به همراه خواهد داشت:</a:t>
            </a:r>
          </a:p>
        </p:txBody>
      </p:sp>
      <p:sp>
        <p:nvSpPr>
          <p:cNvPr id="350" name="توهم دانستن و پیشرفت"/>
          <p:cNvSpPr txBox="1"/>
          <p:nvPr/>
        </p:nvSpPr>
        <p:spPr>
          <a:xfrm>
            <a:off x="7826615" y="3883360"/>
            <a:ext cx="3914188" cy="734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توهم دانستن و پیشرفت</a:t>
            </a:r>
          </a:p>
        </p:txBody>
      </p:sp>
      <p:sp>
        <p:nvSpPr>
          <p:cNvPr id="351" name="پیدایش و گسترش یک محیط ناسالم علمی"/>
          <p:cNvSpPr txBox="1"/>
          <p:nvPr/>
        </p:nvSpPr>
        <p:spPr>
          <a:xfrm>
            <a:off x="4797606" y="6321290"/>
            <a:ext cx="7136120"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پیدایش و گسترش یک محیط ناسالم علمی </a:t>
            </a:r>
          </a:p>
        </p:txBody>
      </p:sp>
      <p:sp>
        <p:nvSpPr>
          <p:cNvPr id="352" name="عقب ماندگی از جامعه جهانی و اختراع دوباره چرخ"/>
          <p:cNvSpPr txBox="1"/>
          <p:nvPr/>
        </p:nvSpPr>
        <p:spPr>
          <a:xfrm>
            <a:off x="3273650" y="5102325"/>
            <a:ext cx="8648922" cy="734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عقب ماندگی از جامعه جهانی و اختراع دوباره چرخ</a:t>
            </a:r>
          </a:p>
        </p:txBody>
      </p:sp>
      <p:sp>
        <p:nvSpPr>
          <p:cNvPr id="353" name="توسعه نامتوازن و اتلاف منابع"/>
          <p:cNvSpPr txBox="1"/>
          <p:nvPr/>
        </p:nvSpPr>
        <p:spPr>
          <a:xfrm>
            <a:off x="6841145" y="7700665"/>
            <a:ext cx="5051295"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توسعه نامتوازن و اتلاف منابع</a:t>
            </a:r>
          </a:p>
        </p:txBody>
      </p:sp>
      <p:sp>
        <p:nvSpPr>
          <p:cNvPr id="354" name="در این رشته از علم مثل هر رشته دیگری می بایست به صورت شفاف و در ارتباط با جامعه بین المللی پیش برویم."/>
          <p:cNvSpPr txBox="1"/>
          <p:nvPr/>
        </p:nvSpPr>
        <p:spPr>
          <a:xfrm>
            <a:off x="745049" y="75561"/>
            <a:ext cx="11099801"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sz="3400"/>
            </a:lvl1pPr>
          </a:lstStyle>
          <a:p>
            <a:pPr/>
            <a:r>
              <a:t>در این رشته از علم مثل هر رشته دیگری می بایست به صورت شفاف و در ارتباط با جامعه بین المللی پیش برویم. </a:t>
            </a:r>
          </a:p>
        </p:txBody>
      </p:sp>
      <p:sp>
        <p:nvSpPr>
          <p:cNvPr id="355" name="Rectangle"/>
          <p:cNvSpPr/>
          <p:nvPr/>
        </p:nvSpPr>
        <p:spPr>
          <a:xfrm>
            <a:off x="725757" y="3768834"/>
            <a:ext cx="11553286" cy="4978548"/>
          </a:xfrm>
          <a:prstGeom prst="rect">
            <a:avLst/>
          </a:prstGeom>
          <a:solidFill>
            <a:schemeClr val="accent3">
              <a:satOff val="-13807"/>
              <a:lumOff val="19329"/>
              <a:alpha val="45180"/>
            </a:schemeClr>
          </a:solidFill>
          <a:ln w="50800">
            <a:solidFill>
              <a:srgbClr val="FFFFFF">
                <a:alpha val="45180"/>
              </a:srgbClr>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3"/>
      <p:bldP build="whole" bldLvl="1" animBg="1" rev="0" advAuto="0" spid="350" grpId="1"/>
      <p:bldP build="whole" bldLvl="1" animBg="1" rev="0" advAuto="0" spid="353" grpId="4"/>
      <p:bldP build="whole" bldLvl="1" animBg="1" rev="0" advAuto="0" spid="352"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357" name="مشخصات محیط ناسالم علمی"/>
          <p:cNvSpPr txBox="1"/>
          <p:nvPr>
            <p:ph type="title"/>
          </p:nvPr>
        </p:nvSpPr>
        <p:spPr>
          <a:xfrm>
            <a:off x="728861" y="-213597"/>
            <a:ext cx="11099801" cy="2120901"/>
          </a:xfrm>
          <a:prstGeom prst="rect">
            <a:avLst/>
          </a:prstGeom>
        </p:spPr>
        <p:txBody>
          <a:bodyPr/>
          <a:lstStyle>
            <a:lvl1pPr>
              <a:defRPr sz="4300"/>
            </a:lvl1pPr>
          </a:lstStyle>
          <a:p>
            <a:pPr/>
            <a:r>
              <a:t>مشخصات محیط ناسالم علمی </a:t>
            </a:r>
          </a:p>
        </p:txBody>
      </p:sp>
      <p:sp>
        <p:nvSpPr>
          <p:cNvPr id="358" name="در بهترین حالت: منجر به  تدوین قواعدی می شوند که مشوق میانمایگی اند."/>
          <p:cNvSpPr txBox="1"/>
          <p:nvPr/>
        </p:nvSpPr>
        <p:spPr>
          <a:xfrm>
            <a:off x="438471" y="1876688"/>
            <a:ext cx="11680581" cy="6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rtl="1">
              <a:defRPr sz="3500"/>
            </a:lvl1pPr>
          </a:lstStyle>
          <a:p>
            <a:pPr/>
            <a:r>
              <a:t>در بهترین حالت: منجر به  تدوین قواعدی می شوند که مشوق میانمایگی اند.</a:t>
            </a:r>
          </a:p>
        </p:txBody>
      </p:sp>
      <p:sp>
        <p:nvSpPr>
          <p:cNvPr id="359" name="۱- قطب های علمی - تصویب بیش از ۱۰۰ قطب علمی که هرکدام بودجه ناچیزی دارند…"/>
          <p:cNvSpPr txBox="1"/>
          <p:nvPr/>
        </p:nvSpPr>
        <p:spPr>
          <a:xfrm>
            <a:off x="2225896" y="3941761"/>
            <a:ext cx="9984294" cy="1000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sz="2600"/>
            </a:pPr>
            <a:r>
              <a:t>۱- قطب های علمی - تصویب بیش از ۱۰۰ قطب علمی که هرکدام بودجه ناچیزی دارند </a:t>
            </a:r>
          </a:p>
          <a:p>
            <a:pPr rtl="1">
              <a:defRPr sz="2600"/>
            </a:pPr>
            <a:r>
              <a:t>که بودجه هرکدام از بودجه یک محقق برجسته در دنیای پیشرفته ده ها بار کمتر است.   </a:t>
            </a:r>
          </a:p>
        </p:txBody>
      </p:sp>
      <p:sp>
        <p:nvSpPr>
          <p:cNvPr id="360" name="۲- جایزه به مقالات نانو: که نهایتا منجر به اعطای جایزه های متعدد به مقالاتی در نظریه…"/>
          <p:cNvSpPr txBox="1"/>
          <p:nvPr/>
        </p:nvSpPr>
        <p:spPr>
          <a:xfrm>
            <a:off x="1971888" y="5335853"/>
            <a:ext cx="10194125" cy="10004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sz="2600"/>
            </a:pPr>
            <a:r>
              <a:t>۲- جایزه به مقالات نانو: که نهایتا منجر به اعطای جایزه های متعدد به مقالاتی در نظریه</a:t>
            </a:r>
          </a:p>
          <a:p>
            <a:pPr rtl="1">
              <a:defRPr sz="2600"/>
            </a:pPr>
            <a:r>
              <a:t> گراف شد که مطلقا هیچ ربطی به پژوهشهای نانو نداشتند. </a:t>
            </a:r>
          </a:p>
        </p:txBody>
      </p:sp>
      <p:sp>
        <p:nvSpPr>
          <p:cNvPr id="361" name="۳-فدراسیون سرآمدان: که پس از مدت کوتاهی اکثر حمایت های پذیرفته شده…"/>
          <p:cNvSpPr txBox="1"/>
          <p:nvPr/>
        </p:nvSpPr>
        <p:spPr>
          <a:xfrm>
            <a:off x="2570957" y="6729944"/>
            <a:ext cx="9533805" cy="10852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sz="2800"/>
            </a:pPr>
            <a:r>
              <a:t>۳-فدراسیون سرآمدان: که پس از مدت کوتاهی اکثر حمایت های پذیرفته شده</a:t>
            </a:r>
          </a:p>
          <a:p>
            <a:pPr rtl="1">
              <a:defRPr sz="2800"/>
            </a:pPr>
            <a:r>
              <a:t> و متعهد شده خود را به سادگی وانهاد.</a:t>
            </a:r>
          </a:p>
        </p:txBody>
      </p:sp>
      <p:sp>
        <p:nvSpPr>
          <p:cNvPr id="362" name="در بدترین حالت: به رواج تقلب و دروغ می انجامد."/>
          <p:cNvSpPr txBox="1"/>
          <p:nvPr/>
        </p:nvSpPr>
        <p:spPr>
          <a:xfrm>
            <a:off x="4424892" y="8415040"/>
            <a:ext cx="7852505" cy="679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3500"/>
            </a:lvl1pPr>
          </a:lstStyle>
          <a:p>
            <a:pPr/>
            <a:r>
              <a:t>در بدترین حالت: به رواج تقلب و دروغ می انجامد. </a:t>
            </a:r>
          </a:p>
        </p:txBody>
      </p:sp>
      <p:sp>
        <p:nvSpPr>
          <p:cNvPr id="363" name="مثالهایی از تجربه هایی که می توانستند خیلی بهتر باشند:"/>
          <p:cNvSpPr txBox="1"/>
          <p:nvPr/>
        </p:nvSpPr>
        <p:spPr>
          <a:xfrm>
            <a:off x="3739508" y="2922886"/>
            <a:ext cx="8328718" cy="6252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3200"/>
            </a:lvl1pPr>
          </a:lstStyle>
          <a:p>
            <a:pPr/>
            <a:r>
              <a:t>مثالهایی از تجربه هایی که می توانستند خیلی بهتر باشند:</a:t>
            </a:r>
          </a:p>
        </p:txBody>
      </p:sp>
      <p:sp>
        <p:nvSpPr>
          <p:cNvPr id="364" name="Rectangle"/>
          <p:cNvSpPr/>
          <p:nvPr/>
        </p:nvSpPr>
        <p:spPr>
          <a:xfrm>
            <a:off x="751226" y="3734423"/>
            <a:ext cx="11561853" cy="4304890"/>
          </a:xfrm>
          <a:prstGeom prst="rect">
            <a:avLst/>
          </a:prstGeom>
          <a:ln w="50800">
            <a:solidFill>
              <a:srgbClr val="FFFFFF"/>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365" name="Rectangle"/>
          <p:cNvSpPr/>
          <p:nvPr/>
        </p:nvSpPr>
        <p:spPr>
          <a:xfrm>
            <a:off x="344891" y="1703895"/>
            <a:ext cx="11968188" cy="1193758"/>
          </a:xfrm>
          <a:prstGeom prst="rect">
            <a:avLst/>
          </a:prstGeom>
          <a:solidFill>
            <a:schemeClr val="accent3">
              <a:satOff val="-13807"/>
              <a:lumOff val="19329"/>
              <a:alpha val="45180"/>
            </a:schemeClr>
          </a:solidFill>
          <a:ln w="50800">
            <a:solidFill>
              <a:srgbClr val="FFFFFF">
                <a:alpha val="45180"/>
              </a:srgbClr>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366" name="Rectangle"/>
          <p:cNvSpPr/>
          <p:nvPr/>
        </p:nvSpPr>
        <p:spPr>
          <a:xfrm>
            <a:off x="518306" y="8234207"/>
            <a:ext cx="11968188" cy="1193758"/>
          </a:xfrm>
          <a:prstGeom prst="rect">
            <a:avLst/>
          </a:prstGeom>
          <a:solidFill>
            <a:schemeClr val="accent3">
              <a:satOff val="-13807"/>
              <a:lumOff val="19329"/>
              <a:alpha val="45180"/>
            </a:schemeClr>
          </a:solidFill>
          <a:ln w="50800">
            <a:solidFill>
              <a:srgbClr val="FFFFFF">
                <a:alpha val="45180"/>
              </a:srgbClr>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 grpId="4"/>
      <p:bldP build="whole" bldLvl="1" animBg="1" rev="0" advAuto="0" spid="358" grpId="1"/>
      <p:bldP build="whole" bldLvl="1" animBg="1" rev="0" advAuto="0" spid="360" grpId="3"/>
      <p:bldP build="whole" bldLvl="1" animBg="1" rev="0" advAuto="0" spid="359" grpId="2"/>
      <p:bldP build="whole" bldLvl="1" animBg="1" rev="0" advAuto="0" spid="362" grpId="5"/>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368" name="راه سالم و سازنده"/>
          <p:cNvSpPr txBox="1"/>
          <p:nvPr>
            <p:ph type="title"/>
          </p:nvPr>
        </p:nvSpPr>
        <p:spPr>
          <a:xfrm>
            <a:off x="639406" y="127472"/>
            <a:ext cx="11099801" cy="2120901"/>
          </a:xfrm>
          <a:prstGeom prst="rect">
            <a:avLst/>
          </a:prstGeom>
        </p:spPr>
        <p:txBody>
          <a:bodyPr/>
          <a:lstStyle>
            <a:lvl1pPr>
              <a:defRPr sz="4300"/>
            </a:lvl1pPr>
          </a:lstStyle>
          <a:p>
            <a:pPr/>
            <a:r>
              <a:t>راه سالم و سازنده</a:t>
            </a:r>
          </a:p>
        </p:txBody>
      </p:sp>
      <p:sp>
        <p:nvSpPr>
          <p:cNvPr id="369" name="حمایت از پروژه های بین المللی"/>
          <p:cNvSpPr txBox="1"/>
          <p:nvPr/>
        </p:nvSpPr>
        <p:spPr>
          <a:xfrm>
            <a:off x="6623463" y="3825554"/>
            <a:ext cx="5483019" cy="13841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حمایت از پروژه های بین المللی </a:t>
            </a:r>
          </a:p>
        </p:txBody>
      </p:sp>
      <p:sp>
        <p:nvSpPr>
          <p:cNvPr id="370" name="استفاده از یک شورای مشورتی بین المللی و پرهیز از خودارزیابی"/>
          <p:cNvSpPr txBox="1"/>
          <p:nvPr/>
        </p:nvSpPr>
        <p:spPr>
          <a:xfrm>
            <a:off x="406195" y="2712849"/>
            <a:ext cx="12436702" cy="734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a:lvl1pPr>
          </a:lstStyle>
          <a:p>
            <a:pPr/>
            <a:r>
              <a:t>استفاده از یک شورای مشورتی بین المللی و پرهیز از خودارزیابی</a:t>
            </a:r>
          </a:p>
        </p:txBody>
      </p:sp>
      <p:sp>
        <p:nvSpPr>
          <p:cNvPr id="371" name="تشویق پروژه های تجربی"/>
          <p:cNvSpPr txBox="1"/>
          <p:nvPr/>
        </p:nvSpPr>
        <p:spPr>
          <a:xfrm>
            <a:off x="7532381" y="5021358"/>
            <a:ext cx="4559736"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تشویق پروژه های تجربی  </a:t>
            </a:r>
          </a:p>
        </p:txBody>
      </p:sp>
      <p:sp>
        <p:nvSpPr>
          <p:cNvPr id="372" name="اولویت دادن به نیروی انسانی خبره به جای سرمایه و تجهیزات"/>
          <p:cNvSpPr txBox="1"/>
          <p:nvPr/>
        </p:nvSpPr>
        <p:spPr>
          <a:xfrm>
            <a:off x="1496844" y="6294886"/>
            <a:ext cx="10637301"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اولویت دادن به نیروی انسانی خبره به جای سرمایه و تجهیزات  </a:t>
            </a:r>
          </a:p>
        </p:txBody>
      </p:sp>
      <p:sp>
        <p:nvSpPr>
          <p:cNvPr id="373" name="هموار کردن راه برای مشارکت در پروژه های بین المللی"/>
          <p:cNvSpPr txBox="1"/>
          <p:nvPr/>
        </p:nvSpPr>
        <p:spPr>
          <a:xfrm>
            <a:off x="2785901" y="7568415"/>
            <a:ext cx="9251926" cy="7345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هموار کردن راه برای مشارکت در پروژه های بین المللی </a:t>
            </a:r>
          </a:p>
        </p:txBody>
      </p:sp>
      <p:sp>
        <p:nvSpPr>
          <p:cNvPr id="374" name="Rectangle"/>
          <p:cNvSpPr/>
          <p:nvPr/>
        </p:nvSpPr>
        <p:spPr>
          <a:xfrm>
            <a:off x="725757" y="2518206"/>
            <a:ext cx="11553286" cy="6229176"/>
          </a:xfrm>
          <a:prstGeom prst="rect">
            <a:avLst/>
          </a:prstGeom>
          <a:solidFill>
            <a:schemeClr val="accent3">
              <a:satOff val="-13807"/>
              <a:lumOff val="19329"/>
              <a:alpha val="45180"/>
            </a:schemeClr>
          </a:solidFill>
          <a:ln w="50800">
            <a:solidFill>
              <a:srgbClr val="FFFFFF">
                <a:alpha val="45180"/>
              </a:srgbClr>
            </a:solidFill>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5"/>
      <p:bldP build="whole" bldLvl="1" animBg="1" rev="0" advAuto="0" spid="372" grpId="4"/>
      <p:bldP build="whole" bldLvl="1" animBg="1" rev="0" advAuto="0" spid="369" grpId="2"/>
      <p:bldP build="whole" bldLvl="1" animBg="1" rev="0" advAuto="0" spid="370" grpId="1"/>
      <p:bldP build="whole" bldLvl="1" animBg="1" rev="0" advAuto="0" spid="371" grpId="3"/>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376" name="با تشکر از توجه شما"/>
          <p:cNvSpPr txBox="1"/>
          <p:nvPr/>
        </p:nvSpPr>
        <p:spPr>
          <a:xfrm>
            <a:off x="4681126" y="4509547"/>
            <a:ext cx="3642548"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با تشکر از توجه شما</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179" name="مکانیک کوانتومی"/>
          <p:cNvSpPr txBox="1"/>
          <p:nvPr/>
        </p:nvSpPr>
        <p:spPr>
          <a:xfrm>
            <a:off x="4972919" y="469146"/>
            <a:ext cx="3058962"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مکانیک کوانتومی </a:t>
            </a:r>
          </a:p>
        </p:txBody>
      </p:sp>
      <p:pic>
        <p:nvPicPr>
          <p:cNvPr id="180" name="Unknown.jpg" descr="Unknown.jpg"/>
          <p:cNvPicPr>
            <a:picLocks noChangeAspect="1"/>
          </p:cNvPicPr>
          <p:nvPr/>
        </p:nvPicPr>
        <p:blipFill>
          <a:blip r:embed="rId2">
            <a:extLst/>
          </a:blip>
          <a:stretch>
            <a:fillRect/>
          </a:stretch>
        </p:blipFill>
        <p:spPr>
          <a:xfrm>
            <a:off x="533066" y="2521899"/>
            <a:ext cx="6110180" cy="3421701"/>
          </a:xfrm>
          <a:prstGeom prst="rect">
            <a:avLst/>
          </a:prstGeom>
          <a:ln w="12700">
            <a:miter lim="400000"/>
          </a:ln>
        </p:spPr>
      </p:pic>
      <p:pic>
        <p:nvPicPr>
          <p:cNvPr id="181" name="1-coldatomlabo.jpg" descr="1-coldatomlabo.jpg"/>
          <p:cNvPicPr>
            <a:picLocks noChangeAspect="1"/>
          </p:cNvPicPr>
          <p:nvPr/>
        </p:nvPicPr>
        <p:blipFill>
          <a:blip r:embed="rId3">
            <a:extLst/>
          </a:blip>
          <a:stretch>
            <a:fillRect/>
          </a:stretch>
        </p:blipFill>
        <p:spPr>
          <a:xfrm>
            <a:off x="7324866" y="2521899"/>
            <a:ext cx="5146868" cy="3421701"/>
          </a:xfrm>
          <a:prstGeom prst="rect">
            <a:avLst/>
          </a:prstGeom>
          <a:ln w="12700">
            <a:miter lim="400000"/>
          </a:ln>
        </p:spPr>
      </p:pic>
      <p:sp>
        <p:nvSpPr>
          <p:cNvPr id="182" name="قرن بیستم"/>
          <p:cNvSpPr txBox="1"/>
          <p:nvPr/>
        </p:nvSpPr>
        <p:spPr>
          <a:xfrm>
            <a:off x="2769202" y="1609974"/>
            <a:ext cx="1857931"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قرن بیستم</a:t>
            </a:r>
          </a:p>
        </p:txBody>
      </p:sp>
      <p:sp>
        <p:nvSpPr>
          <p:cNvPr id="183" name="قرن بیست و یکم"/>
          <p:cNvSpPr txBox="1"/>
          <p:nvPr/>
        </p:nvSpPr>
        <p:spPr>
          <a:xfrm>
            <a:off x="8410722" y="1609974"/>
            <a:ext cx="2975156"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قرن بیست و یکم </a:t>
            </a:r>
          </a:p>
        </p:txBody>
      </p:sp>
      <p:sp>
        <p:nvSpPr>
          <p:cNvPr id="184" name="موفقیت مکانیک کوانتومی برای توصیف ماده انبوه"/>
          <p:cNvSpPr txBox="1"/>
          <p:nvPr/>
        </p:nvSpPr>
        <p:spPr>
          <a:xfrm>
            <a:off x="593683" y="6234028"/>
            <a:ext cx="5627542" cy="143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a:lvl1pPr>
          </a:lstStyle>
          <a:p>
            <a:pPr/>
            <a:r>
              <a:t>موفقیت مکانیک کوانتومی برای توصیف ماده انبوه</a:t>
            </a:r>
          </a:p>
        </p:txBody>
      </p:sp>
      <p:sp>
        <p:nvSpPr>
          <p:cNvPr id="185" name="کاربرد مکانیک کوانتومی برای توصیف و کنترل اتم های منفرد"/>
          <p:cNvSpPr txBox="1"/>
          <p:nvPr/>
        </p:nvSpPr>
        <p:spPr>
          <a:xfrm>
            <a:off x="7084529" y="6234028"/>
            <a:ext cx="5627543" cy="143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a:lvl1pPr>
          </a:lstStyle>
          <a:p>
            <a:pPr/>
            <a:r>
              <a:t> کاربرد مکانیک کوانتومی برای توصیف و کنترل اتم های منفرد</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pic>
        <p:nvPicPr>
          <p:cNvPr id="187" name="Screen Shot 2018-08-25 at 5.55.02 PM.png" descr="Screen Shot 2018-08-25 at 5.55.02 PM.png"/>
          <p:cNvPicPr>
            <a:picLocks noChangeAspect="1"/>
          </p:cNvPicPr>
          <p:nvPr/>
        </p:nvPicPr>
        <p:blipFill>
          <a:blip r:embed="rId2">
            <a:extLst/>
          </a:blip>
          <a:stretch>
            <a:fillRect/>
          </a:stretch>
        </p:blipFill>
        <p:spPr>
          <a:xfrm>
            <a:off x="2679169" y="1128945"/>
            <a:ext cx="7646462" cy="5825876"/>
          </a:xfrm>
          <a:prstGeom prst="rect">
            <a:avLst/>
          </a:prstGeom>
          <a:ln w="12700">
            <a:miter lim="400000"/>
          </a:ln>
        </p:spPr>
      </p:pic>
      <p:sp>
        <p:nvSpPr>
          <p:cNvPr id="188" name="چهار شاخه اصلی در مکانیک کوانتومی جدید"/>
          <p:cNvSpPr txBox="1"/>
          <p:nvPr/>
        </p:nvSpPr>
        <p:spPr>
          <a:xfrm>
            <a:off x="2686269" y="7782394"/>
            <a:ext cx="7632262"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چهار شاخه اصلی در مکانیک کوانتومی جدید</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sp>
        <p:nvSpPr>
          <p:cNvPr id="190" name="Rectangle"/>
          <p:cNvSpPr/>
          <p:nvPr/>
        </p:nvSpPr>
        <p:spPr>
          <a:xfrm>
            <a:off x="723716" y="1946719"/>
            <a:ext cx="4663539" cy="669846"/>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1" name="Rectangle"/>
          <p:cNvSpPr/>
          <p:nvPr/>
        </p:nvSpPr>
        <p:spPr>
          <a:xfrm>
            <a:off x="723716" y="3341003"/>
            <a:ext cx="4663539" cy="669847"/>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2" name="Rectangle"/>
          <p:cNvSpPr/>
          <p:nvPr/>
        </p:nvSpPr>
        <p:spPr>
          <a:xfrm>
            <a:off x="723716" y="4550024"/>
            <a:ext cx="4663539" cy="669846"/>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3" name="Rectangle"/>
          <p:cNvSpPr/>
          <p:nvPr/>
        </p:nvSpPr>
        <p:spPr>
          <a:xfrm>
            <a:off x="7463949" y="1696158"/>
            <a:ext cx="4908551" cy="669846"/>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4" name="Rectangle"/>
          <p:cNvSpPr/>
          <p:nvPr/>
        </p:nvSpPr>
        <p:spPr>
          <a:xfrm>
            <a:off x="7463949" y="3090442"/>
            <a:ext cx="4908551" cy="669846"/>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5" name="Rectangle"/>
          <p:cNvSpPr/>
          <p:nvPr/>
        </p:nvSpPr>
        <p:spPr>
          <a:xfrm>
            <a:off x="7478493" y="4570319"/>
            <a:ext cx="4908551" cy="669846"/>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6" name="European Flagship"/>
          <p:cNvSpPr txBox="1"/>
          <p:nvPr/>
        </p:nvSpPr>
        <p:spPr>
          <a:xfrm>
            <a:off x="1324007" y="2041306"/>
            <a:ext cx="297211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European Flagship</a:t>
            </a:r>
          </a:p>
        </p:txBody>
      </p:sp>
      <p:sp>
        <p:nvSpPr>
          <p:cNvPr id="197" name="Chinese Program"/>
          <p:cNvSpPr txBox="1"/>
          <p:nvPr/>
        </p:nvSpPr>
        <p:spPr>
          <a:xfrm>
            <a:off x="1326871" y="3435590"/>
            <a:ext cx="2743288"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Chinese Program</a:t>
            </a:r>
          </a:p>
        </p:txBody>
      </p:sp>
      <p:sp>
        <p:nvSpPr>
          <p:cNvPr id="198" name="UK HUB"/>
          <p:cNvSpPr txBox="1"/>
          <p:nvPr/>
        </p:nvSpPr>
        <p:spPr>
          <a:xfrm>
            <a:off x="2024038" y="4692103"/>
            <a:ext cx="134895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UK HUB</a:t>
            </a:r>
          </a:p>
        </p:txBody>
      </p:sp>
      <p:sp>
        <p:nvSpPr>
          <p:cNvPr id="199" name="IBM"/>
          <p:cNvSpPr txBox="1"/>
          <p:nvPr/>
        </p:nvSpPr>
        <p:spPr>
          <a:xfrm>
            <a:off x="9454893" y="1789781"/>
            <a:ext cx="69628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IBM</a:t>
            </a:r>
          </a:p>
        </p:txBody>
      </p:sp>
      <p:sp>
        <p:nvSpPr>
          <p:cNvPr id="200" name="Google"/>
          <p:cNvSpPr txBox="1"/>
          <p:nvPr/>
        </p:nvSpPr>
        <p:spPr>
          <a:xfrm>
            <a:off x="9287995" y="3184065"/>
            <a:ext cx="120787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Google</a:t>
            </a:r>
          </a:p>
        </p:txBody>
      </p:sp>
      <p:sp>
        <p:nvSpPr>
          <p:cNvPr id="201" name="Microsoft"/>
          <p:cNvSpPr txBox="1"/>
          <p:nvPr/>
        </p:nvSpPr>
        <p:spPr>
          <a:xfrm>
            <a:off x="9031508" y="4663942"/>
            <a:ext cx="154305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Microsoft</a:t>
            </a:r>
          </a:p>
        </p:txBody>
      </p:sp>
      <p:sp>
        <p:nvSpPr>
          <p:cNvPr id="202" name="Rectangle"/>
          <p:cNvSpPr/>
          <p:nvPr/>
        </p:nvSpPr>
        <p:spPr>
          <a:xfrm>
            <a:off x="7463949" y="2393300"/>
            <a:ext cx="4908551" cy="669846"/>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03" name="Rectangle"/>
          <p:cNvSpPr/>
          <p:nvPr/>
        </p:nvSpPr>
        <p:spPr>
          <a:xfrm>
            <a:off x="7463949" y="3830380"/>
            <a:ext cx="4908551" cy="669847"/>
          </a:xfrm>
          <a:prstGeom prst="rect">
            <a:avLst/>
          </a:prstGeom>
          <a:solidFill>
            <a:srgbClr val="73FD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04" name="Intel"/>
          <p:cNvSpPr txBox="1"/>
          <p:nvPr/>
        </p:nvSpPr>
        <p:spPr>
          <a:xfrm>
            <a:off x="9419546" y="2470234"/>
            <a:ext cx="76697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Intel</a:t>
            </a:r>
          </a:p>
        </p:txBody>
      </p:sp>
      <p:sp>
        <p:nvSpPr>
          <p:cNvPr id="205" name="Toshiba"/>
          <p:cNvSpPr txBox="1"/>
          <p:nvPr/>
        </p:nvSpPr>
        <p:spPr>
          <a:xfrm>
            <a:off x="9237920" y="3877192"/>
            <a:ext cx="130802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2500">
                <a:solidFill>
                  <a:srgbClr val="942193"/>
                </a:solidFill>
                <a:latin typeface="Helvetica"/>
                <a:ea typeface="Helvetica"/>
                <a:cs typeface="Helvetica"/>
                <a:sym typeface="Helvetica"/>
              </a:defRPr>
            </a:lvl1pPr>
          </a:lstStyle>
          <a:p>
            <a:pPr/>
            <a:r>
              <a:t>Toshiba</a:t>
            </a:r>
          </a:p>
        </p:txBody>
      </p:sp>
      <p:sp>
        <p:nvSpPr>
          <p:cNvPr id="206" name="نمونه ای از سرمایه گذاری های کلان دولتی و خصوصی روی این رشته."/>
          <p:cNvSpPr txBox="1"/>
          <p:nvPr/>
        </p:nvSpPr>
        <p:spPr>
          <a:xfrm>
            <a:off x="467500" y="6865205"/>
            <a:ext cx="12069800"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نمونه ای از سرمایه گذاری های کلان دولتی و خصوصی روی این رشته.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A- Quantum information"/>
          <p:cNvSpPr txBox="1"/>
          <p:nvPr>
            <p:ph type="title"/>
          </p:nvPr>
        </p:nvSpPr>
        <p:spPr>
          <a:xfrm>
            <a:off x="863600" y="-613958"/>
            <a:ext cx="11709400" cy="2392246"/>
          </a:xfrm>
          <a:prstGeom prst="rect">
            <a:avLst/>
          </a:prstGeom>
        </p:spPr>
        <p:txBody>
          <a:bodyPr/>
          <a:lstStyle>
            <a:lvl1pPr>
              <a:defRPr sz="5800">
                <a:ln w="7892">
                  <a:solidFill>
                    <a:srgbClr val="000000"/>
                  </a:solidFill>
                </a:ln>
              </a:defRPr>
            </a:lvl1pPr>
          </a:lstStyle>
          <a:p>
            <a:pPr/>
            <a:r>
              <a:t>A- Quantum information</a:t>
            </a:r>
          </a:p>
        </p:txBody>
      </p:sp>
      <p:sp>
        <p:nvSpPr>
          <p:cNvPr id="2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0" name="quantum-teleportation-space-race.jpg" descr="quantum-teleportation-space-race.jpg"/>
          <p:cNvPicPr>
            <a:picLocks noChangeAspect="1"/>
          </p:cNvPicPr>
          <p:nvPr/>
        </p:nvPicPr>
        <p:blipFill>
          <a:blip r:embed="rId2">
            <a:extLst/>
          </a:blip>
          <a:stretch>
            <a:fillRect/>
          </a:stretch>
        </p:blipFill>
        <p:spPr>
          <a:xfrm>
            <a:off x="3067532" y="2070783"/>
            <a:ext cx="6857035" cy="3781455"/>
          </a:xfrm>
          <a:prstGeom prst="rect">
            <a:avLst/>
          </a:prstGeom>
          <a:ln w="12700">
            <a:miter lim="400000"/>
          </a:ln>
        </p:spPr>
      </p:pic>
      <p:sp>
        <p:nvSpPr>
          <p:cNvPr id="211" name="بارگذاری اطلاعات در اتم های منفرد"/>
          <p:cNvSpPr txBox="1"/>
          <p:nvPr/>
        </p:nvSpPr>
        <p:spPr>
          <a:xfrm>
            <a:off x="4054572" y="7134885"/>
            <a:ext cx="4671450" cy="56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800">
                <a:solidFill>
                  <a:srgbClr val="531B93"/>
                </a:solidFill>
              </a:defRPr>
            </a:lvl1pPr>
          </a:lstStyle>
          <a:p>
            <a:pPr/>
            <a:r>
              <a:t>بارگذاری اطلاعات در اتم های منفرد </a:t>
            </a:r>
          </a:p>
        </p:txBody>
      </p:sp>
      <p:sp>
        <p:nvSpPr>
          <p:cNvPr id="212" name="استفاده از درهم تنیدگی برای انجام فرایندهای خارق العاده"/>
          <p:cNvSpPr txBox="1"/>
          <p:nvPr/>
        </p:nvSpPr>
        <p:spPr>
          <a:xfrm>
            <a:off x="2825592" y="7848068"/>
            <a:ext cx="7129410" cy="5426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700">
                <a:solidFill>
                  <a:srgbClr val="531B93"/>
                </a:solidFill>
              </a:defRPr>
            </a:lvl1pPr>
          </a:lstStyle>
          <a:p>
            <a:pPr/>
            <a:r>
              <a:t>استفاده از درهم تنیدگی برای انجام فرایندهای خارق العاده</a:t>
            </a:r>
          </a:p>
        </p:txBody>
      </p:sp>
      <p:sp>
        <p:nvSpPr>
          <p:cNvPr id="213" name="پروژه مخابرات کوانتومی بین چین و اتریش"/>
          <p:cNvSpPr txBox="1"/>
          <p:nvPr/>
        </p:nvSpPr>
        <p:spPr>
          <a:xfrm>
            <a:off x="2808703" y="6144733"/>
            <a:ext cx="7163188"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9437FF"/>
                </a:solidFill>
              </a:defRPr>
            </a:lvl1pPr>
          </a:lstStyle>
          <a:p>
            <a:pPr/>
            <a:r>
              <a:t>پروژه مخابرات کوانتومی بین چین و اتریش</a:t>
            </a:r>
          </a:p>
        </p:txBody>
      </p:sp>
      <p:sp>
        <p:nvSpPr>
          <p:cNvPr id="214" name="Text"/>
          <p:cNvSpPr txBox="1"/>
          <p:nvPr/>
        </p:nvSpPr>
        <p:spPr>
          <a:xfrm>
            <a:off x="6028137" y="8549339"/>
            <a:ext cx="724320" cy="508001"/>
          </a:xfrm>
          <a:prstGeom prst="rect">
            <a:avLst/>
          </a:prstGeom>
          <a:ln w="12700">
            <a:miter lim="400000"/>
          </a:ln>
        </p:spPr>
        <p:txBody>
          <a:bodyPr wrap="none" lIns="50800" tIns="50800" rIns="50800" bIns="50800" anchor="ctr">
            <a:spAutoFit/>
          </a:bodyPr>
          <a:lstStyle/>
          <a:p>
            <a:pPr>
              <a:defRPr sz="2700">
                <a:solidFill>
                  <a:srgbClr val="531B93"/>
                </a:solidFil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531B93"/>
            </a:gs>
          </a:gsLst>
          <a:lin ang="5400000" scaled="0"/>
        </a:gradFill>
      </p:bgPr>
    </p:bg>
    <p:spTree>
      <p:nvGrpSpPr>
        <p:cNvPr id="1" name=""/>
        <p:cNvGrpSpPr/>
        <p:nvPr/>
      </p:nvGrpSpPr>
      <p:grpSpPr>
        <a:xfrm>
          <a:off x="0" y="0"/>
          <a:ext cx="0" cy="0"/>
          <a:chOff x="0" y="0"/>
          <a:chExt cx="0" cy="0"/>
        </a:xfrm>
      </p:grpSpPr>
      <p:pic>
        <p:nvPicPr>
          <p:cNvPr id="216" name="The Sounds of IBM IBM Q.mp4" descr="The Sounds of IBM IBM Q.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202122" y="1721142"/>
            <a:ext cx="10212916" cy="5744765"/>
          </a:xfrm>
          <a:prstGeom prst="rect">
            <a:avLst/>
          </a:prstGeom>
          <a:ln w="12700">
            <a:miter lim="400000"/>
          </a:ln>
        </p:spPr>
      </p:pic>
      <p:sp>
        <p:nvSpPr>
          <p:cNvPr id="217" name="B- Quantum computation"/>
          <p:cNvSpPr txBox="1"/>
          <p:nvPr>
            <p:ph type="title"/>
          </p:nvPr>
        </p:nvSpPr>
        <p:spPr>
          <a:xfrm>
            <a:off x="893418" y="-1016507"/>
            <a:ext cx="11709401" cy="2392245"/>
          </a:xfrm>
          <a:prstGeom prst="rect">
            <a:avLst/>
          </a:prstGeom>
        </p:spPr>
        <p:txBody>
          <a:bodyPr anchor="b"/>
          <a:lstStyle>
            <a:lvl1pPr>
              <a:defRPr sz="5800"/>
            </a:lvl1pPr>
          </a:lstStyle>
          <a:p>
            <a:pPr/>
            <a:r>
              <a:t>B- Quantum computation</a:t>
            </a:r>
          </a:p>
        </p:txBody>
      </p:sp>
      <p:sp>
        <p:nvSpPr>
          <p:cNvPr id="218" name="صدای آینده: کامپیوتر کوانتومی IBM"/>
          <p:cNvSpPr txBox="1"/>
          <p:nvPr/>
        </p:nvSpPr>
        <p:spPr>
          <a:xfrm>
            <a:off x="3323882" y="7655394"/>
            <a:ext cx="6357036" cy="7345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lvl1pPr>
          </a:lstStyle>
          <a:p>
            <a:pPr/>
            <a:r>
              <a:t>صدای آینده: کامپیوتر کوانتومی IBM</a:t>
            </a:r>
          </a:p>
        </p:txBody>
      </p:sp>
      <p:sp>
        <p:nvSpPr>
          <p:cNvPr id="219" name="می توان به این کامپیوتر وصل شد و روی آن آلگوریتم کوانتومی پیاده کرد. صفحه بعد:"/>
          <p:cNvSpPr txBox="1"/>
          <p:nvPr/>
        </p:nvSpPr>
        <p:spPr>
          <a:xfrm>
            <a:off x="495227" y="8634032"/>
            <a:ext cx="12014346" cy="6252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3200"/>
            </a:lvl1pPr>
          </a:lstStyle>
          <a:p>
            <a:pPr/>
            <a:r>
              <a:t>می توان به این کامپیوتر وصل شد و روی آن آلگوریتم کوانتومی پیاده کرد. صفحه بعد:</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85976654" fill="hold"/>
                                        <p:tgtEl>
                                          <p:spTgt spid="2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chemeClr val="accent3"/>
            </a:gs>
          </a:gsLst>
          <a:lin ang="5400000" scaled="0"/>
        </a:gradFill>
      </p:bgPr>
    </p:bg>
    <p:spTree>
      <p:nvGrpSpPr>
        <p:cNvPr id="1" name=""/>
        <p:cNvGrpSpPr/>
        <p:nvPr/>
      </p:nvGrpSpPr>
      <p:grpSpPr>
        <a:xfrm>
          <a:off x="0" y="0"/>
          <a:ext cx="0" cy="0"/>
          <a:chOff x="0" y="0"/>
          <a:chExt cx="0" cy="0"/>
        </a:xfrm>
      </p:grpSpPr>
      <p:pic>
        <p:nvPicPr>
          <p:cNvPr id="221" name="Screen Shot 2018-06-11 at 10.41.47 PM.png" descr="Screen Shot 2018-06-11 at 10.41.47 PM.png"/>
          <p:cNvPicPr>
            <a:picLocks noChangeAspect="1"/>
          </p:cNvPicPr>
          <p:nvPr/>
        </p:nvPicPr>
        <p:blipFill>
          <a:blip r:embed="rId2">
            <a:extLst/>
          </a:blip>
          <a:stretch>
            <a:fillRect/>
          </a:stretch>
        </p:blipFill>
        <p:spPr>
          <a:xfrm>
            <a:off x="-47084" y="-55636"/>
            <a:ext cx="15723609" cy="986487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5493"/>
            </a:gs>
          </a:gsLst>
          <a:lin ang="5400000" scaled="0"/>
        </a:gradFill>
      </p:bgPr>
    </p:bg>
    <p:spTree>
      <p:nvGrpSpPr>
        <p:cNvPr id="1" name=""/>
        <p:cNvGrpSpPr/>
        <p:nvPr/>
      </p:nvGrpSpPr>
      <p:grpSpPr>
        <a:xfrm>
          <a:off x="0" y="0"/>
          <a:ext cx="0" cy="0"/>
          <a:chOff x="0" y="0"/>
          <a:chExt cx="0" cy="0"/>
        </a:xfrm>
      </p:grpSpPr>
      <p:sp>
        <p:nvSpPr>
          <p:cNvPr id="223" name="C- Quantum Simulation"/>
          <p:cNvSpPr txBox="1"/>
          <p:nvPr>
            <p:ph type="title"/>
          </p:nvPr>
        </p:nvSpPr>
        <p:spPr>
          <a:xfrm>
            <a:off x="863600" y="-986688"/>
            <a:ext cx="11709400" cy="2392245"/>
          </a:xfrm>
          <a:prstGeom prst="rect">
            <a:avLst/>
          </a:prstGeom>
        </p:spPr>
        <p:txBody>
          <a:bodyPr anchor="b"/>
          <a:lstStyle>
            <a:lvl1pPr>
              <a:defRPr sz="5800"/>
            </a:lvl1pPr>
          </a:lstStyle>
          <a:p>
            <a:pPr/>
            <a:r>
              <a:t>C- Quantum Simulation</a:t>
            </a:r>
          </a:p>
        </p:txBody>
      </p:sp>
      <p:pic>
        <p:nvPicPr>
          <p:cNvPr id="224" name="tower-bridge-flow-u-contours.png" descr="tower-bridge-flow-u-contours.png"/>
          <p:cNvPicPr>
            <a:picLocks noChangeAspect="1"/>
          </p:cNvPicPr>
          <p:nvPr/>
        </p:nvPicPr>
        <p:blipFill>
          <a:blip r:embed="rId2">
            <a:extLst/>
          </a:blip>
          <a:stretch>
            <a:fillRect/>
          </a:stretch>
        </p:blipFill>
        <p:spPr>
          <a:xfrm>
            <a:off x="2378084" y="2230364"/>
            <a:ext cx="8248632" cy="5292872"/>
          </a:xfrm>
          <a:prstGeom prst="rect">
            <a:avLst/>
          </a:prstGeom>
          <a:ln w="12700">
            <a:miter lim="400000"/>
          </a:ln>
        </p:spPr>
      </p:pic>
      <p:sp>
        <p:nvSpPr>
          <p:cNvPr id="225" name="هر سازه کلاسیکی را نخست در کامپیوتر کلاسیک شبیه سازی می کنیم تا رفتار آن را بفهمیم."/>
          <p:cNvSpPr txBox="1"/>
          <p:nvPr/>
        </p:nvSpPr>
        <p:spPr>
          <a:xfrm>
            <a:off x="1090427" y="8220328"/>
            <a:ext cx="10392122" cy="514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2500"/>
            </a:lvl1pPr>
          </a:lstStyle>
          <a:p>
            <a:pPr/>
            <a:r>
              <a:t>هر سازه کلاسیکی را نخست در کامپیوتر کلاسیک شبیه سازی می کنیم تا رفتار‌ آن را بفهمیم.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