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61" r:id="rId4"/>
    <p:sldId id="258" r:id="rId5"/>
    <p:sldId id="281" r:id="rId6"/>
    <p:sldId id="279" r:id="rId7"/>
    <p:sldId id="262" r:id="rId8"/>
    <p:sldId id="273" r:id="rId9"/>
    <p:sldId id="274" r:id="rId10"/>
    <p:sldId id="280" r:id="rId11"/>
    <p:sldId id="265" r:id="rId12"/>
    <p:sldId id="266" r:id="rId13"/>
    <p:sldId id="267" r:id="rId14"/>
    <p:sldId id="282" r:id="rId15"/>
    <p:sldId id="269" r:id="rId16"/>
    <p:sldId id="268" r:id="rId17"/>
    <p:sldId id="271" r:id="rId18"/>
    <p:sldId id="270" r:id="rId19"/>
    <p:sldId id="275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AD\Dropbox\A-Akhtarshenas%20in%20DropBox\Akhtarshenas-FUM-Foundation%20of%20Physics\&#1605;&#1705;&#1575;&#1578;&#1576;&#1575;&#1578;%20&#1575;&#1606;&#1580;&#1605;&#1606;%20&#1601;&#1740;&#1586;&#1740;&#1705;%20&#1583;&#1585;%20&#1585;&#1575;&#1576;&#1591;&#1607;%20&#1576;&#1575;%20&#1578;&#1575;&#1587;&#1740;&#1587;%20&#1711;&#1585;&#1575;&#1740;&#1588;%20&#1575;&#1591;&#1604;&#1575;&#1593;&#1575;&#1578;%20&#1705;&#1608;&#1575;&#1606;&#1578;&#1608;&#1605;&#1740;\1396-06-06-Panel\Journals\Papers%20Anali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AD\Dropbox\A-Akhtarshenas%20in%20DropBox\Akhtarshenas-FUM-Foundation%20of%20Physics\&#1605;&#1705;&#1575;&#1578;&#1576;&#1575;&#1578;%20&#1575;&#1606;&#1580;&#1605;&#1606;%20&#1601;&#1740;&#1586;&#1740;&#1705;%20&#1583;&#1585;%20&#1585;&#1575;&#1576;&#1591;&#1607;%20&#1576;&#1575;%20&#1578;&#1575;&#1587;&#1740;&#1587;%20&#1711;&#1585;&#1575;&#1740;&#1588;%20&#1575;&#1591;&#1604;&#1575;&#1593;&#1575;&#1578;%20&#1705;&#1608;&#1575;&#1606;&#1578;&#1608;&#1605;&#1740;\1396-06-06-Panel\Turke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VAD\Dropbox\A-Akhtarshenas%20in%20DropBox\Akhtarshenas-FUM-Foundation%20of%20Physics\&#1605;&#1705;&#1575;&#1578;&#1576;&#1575;&#1578;%20&#1575;&#1606;&#1580;&#1605;&#1606;%20&#1601;&#1740;&#1586;&#1740;&#1705;%20&#1583;&#1585;%20&#1585;&#1575;&#1576;&#1591;&#1607;%20&#1576;&#1575;%20&#1578;&#1575;&#1587;&#1740;&#1587;%20&#1711;&#1585;&#1575;&#1740;&#1588;%20&#1575;&#1591;&#1604;&#1575;&#1593;&#1575;&#1578;%20&#1705;&#1608;&#1575;&#1606;&#1578;&#1608;&#1605;&#1740;\1396-06-06-Panel\Turke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2800" b="1" i="0" u="none" strike="noStrike" baseline="0" dirty="0" smtClean="0">
                <a:effectLst/>
              </a:rPr>
              <a:t>تعداد پایان‌نامه‌های ارشد و دکتری در حوزه </a:t>
            </a:r>
            <a:r>
              <a:rPr lang="fa-IR" sz="2800" dirty="0" smtClean="0"/>
              <a:t>اطلاعات کوانتومی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ارشد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numRef>
              <c:f>Sheet2!$A$2:$A$19</c:f>
              <c:numCache>
                <c:formatCode>General</c:formatCode>
                <c:ptCount val="18"/>
                <c:pt idx="0">
                  <c:v>1380</c:v>
                </c:pt>
                <c:pt idx="1">
                  <c:v>1381</c:v>
                </c:pt>
                <c:pt idx="2">
                  <c:v>1382</c:v>
                </c:pt>
                <c:pt idx="3">
                  <c:v>1383</c:v>
                </c:pt>
                <c:pt idx="4">
                  <c:v>1384</c:v>
                </c:pt>
                <c:pt idx="5">
                  <c:v>1385</c:v>
                </c:pt>
                <c:pt idx="6">
                  <c:v>1386</c:v>
                </c:pt>
                <c:pt idx="7">
                  <c:v>1387</c:v>
                </c:pt>
                <c:pt idx="8">
                  <c:v>1388</c:v>
                </c:pt>
                <c:pt idx="9">
                  <c:v>1389</c:v>
                </c:pt>
                <c:pt idx="10">
                  <c:v>1390</c:v>
                </c:pt>
                <c:pt idx="11">
                  <c:v>1391</c:v>
                </c:pt>
                <c:pt idx="12">
                  <c:v>1392</c:v>
                </c:pt>
                <c:pt idx="13">
                  <c:v>1393</c:v>
                </c:pt>
                <c:pt idx="14">
                  <c:v>1394</c:v>
                </c:pt>
                <c:pt idx="15">
                  <c:v>1395</c:v>
                </c:pt>
                <c:pt idx="16">
                  <c:v>1396</c:v>
                </c:pt>
                <c:pt idx="17">
                  <c:v>1397</c:v>
                </c:pt>
              </c:numCache>
            </c:numRef>
          </c:cat>
          <c:val>
            <c:numRef>
              <c:f>Sheet2!$B$2:$B$19</c:f>
              <c:numCache>
                <c:formatCode>General</c:formatCode>
                <c:ptCount val="18"/>
                <c:pt idx="0">
                  <c:v>2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22</c:v>
                </c:pt>
                <c:pt idx="8">
                  <c:v>29</c:v>
                </c:pt>
                <c:pt idx="9">
                  <c:v>45</c:v>
                </c:pt>
                <c:pt idx="10">
                  <c:v>57</c:v>
                </c:pt>
                <c:pt idx="11">
                  <c:v>64</c:v>
                </c:pt>
                <c:pt idx="12">
                  <c:v>72</c:v>
                </c:pt>
                <c:pt idx="13">
                  <c:v>64</c:v>
                </c:pt>
                <c:pt idx="14">
                  <c:v>54</c:v>
                </c:pt>
                <c:pt idx="15">
                  <c:v>50</c:v>
                </c:pt>
                <c:pt idx="16">
                  <c:v>48</c:v>
                </c:pt>
                <c:pt idx="1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6D-4FA5-9E89-ABCC89780A11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دکتری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numRef>
              <c:f>Sheet2!$A$2:$A$19</c:f>
              <c:numCache>
                <c:formatCode>General</c:formatCode>
                <c:ptCount val="18"/>
                <c:pt idx="0">
                  <c:v>1380</c:v>
                </c:pt>
                <c:pt idx="1">
                  <c:v>1381</c:v>
                </c:pt>
                <c:pt idx="2">
                  <c:v>1382</c:v>
                </c:pt>
                <c:pt idx="3">
                  <c:v>1383</c:v>
                </c:pt>
                <c:pt idx="4">
                  <c:v>1384</c:v>
                </c:pt>
                <c:pt idx="5">
                  <c:v>1385</c:v>
                </c:pt>
                <c:pt idx="6">
                  <c:v>1386</c:v>
                </c:pt>
                <c:pt idx="7">
                  <c:v>1387</c:v>
                </c:pt>
                <c:pt idx="8">
                  <c:v>1388</c:v>
                </c:pt>
                <c:pt idx="9">
                  <c:v>1389</c:v>
                </c:pt>
                <c:pt idx="10">
                  <c:v>1390</c:v>
                </c:pt>
                <c:pt idx="11">
                  <c:v>1391</c:v>
                </c:pt>
                <c:pt idx="12">
                  <c:v>1392</c:v>
                </c:pt>
                <c:pt idx="13">
                  <c:v>1393</c:v>
                </c:pt>
                <c:pt idx="14">
                  <c:v>1394</c:v>
                </c:pt>
                <c:pt idx="15">
                  <c:v>1395</c:v>
                </c:pt>
                <c:pt idx="16">
                  <c:v>1396</c:v>
                </c:pt>
                <c:pt idx="17">
                  <c:v>1397</c:v>
                </c:pt>
              </c:numCache>
            </c:numRef>
          </c:cat>
          <c:val>
            <c:numRef>
              <c:f>Sheet2!$C$2:$C$19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12</c:v>
                </c:pt>
                <c:pt idx="12">
                  <c:v>6</c:v>
                </c:pt>
                <c:pt idx="13">
                  <c:v>6</c:v>
                </c:pt>
                <c:pt idx="14">
                  <c:v>15</c:v>
                </c:pt>
                <c:pt idx="15">
                  <c:v>17</c:v>
                </c:pt>
                <c:pt idx="16">
                  <c:v>29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6D-4FA5-9E89-ABCC89780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80876880"/>
        <c:axId val="180877440"/>
      </c:barChart>
      <c:catAx>
        <c:axId val="18087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77440"/>
        <c:crosses val="autoZero"/>
        <c:auto val="1"/>
        <c:lblAlgn val="ctr"/>
        <c:lblOffset val="100"/>
        <c:noMultiLvlLbl val="0"/>
      </c:catAx>
      <c:valAx>
        <c:axId val="1808774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0876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98889269276123"/>
          <c:y val="0.19612382078944526"/>
          <c:w val="0.27194482483167864"/>
          <c:h val="8.702414375325172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ED2593-A943-4A0B-B15C-BED7AA9520F3}" type="CATEGORYNAME">
                      <a:rPr lang="en-US" sz="200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9B7ECF-A2C0-40AC-A0BF-F386C4BB3760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4B7A4F-E25E-4D2F-BDB3-F304C0782B10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71B68E-4174-4E8B-98A9-8DF959A0BDB2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E92E4A-8651-485F-824A-661E9A2BC93A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1470BE-016A-467B-8F16-41CFCD30128E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91AB3F-7D31-449F-A728-F8BCB80CACBA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3.5997945908935298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91702D-C93F-4A26-8FAE-2504CE885BDB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Sheet1!$B$26:$I$26</c:f>
              <c:strCache>
                <c:ptCount val="8"/>
                <c:pt idx="0">
                  <c:v>Quantum communication</c:v>
                </c:pt>
                <c:pt idx="1">
                  <c:v>Quantum correlations</c:v>
                </c:pt>
                <c:pt idx="2">
                  <c:v>Quantum metrology</c:v>
                </c:pt>
                <c:pt idx="3">
                  <c:v>Quantum computation</c:v>
                </c:pt>
                <c:pt idx="4">
                  <c:v>Quantum error correction </c:v>
                </c:pt>
                <c:pt idx="5">
                  <c:v>Quantum protocols</c:v>
                </c:pt>
                <c:pt idx="6">
                  <c:v>Quantum control</c:v>
                </c:pt>
                <c:pt idx="7">
                  <c:v>Quantum information proccessing</c:v>
                </c:pt>
              </c:strCache>
            </c:strRef>
          </c:cat>
          <c:val>
            <c:numRef>
              <c:f>Sheet1!$B$27:$I$27</c:f>
              <c:numCache>
                <c:formatCode>General</c:formatCode>
                <c:ptCount val="8"/>
                <c:pt idx="0">
                  <c:v>21</c:v>
                </c:pt>
                <c:pt idx="1">
                  <c:v>86</c:v>
                </c:pt>
                <c:pt idx="2">
                  <c:v>2</c:v>
                </c:pt>
                <c:pt idx="3">
                  <c:v>26</c:v>
                </c:pt>
                <c:pt idx="4">
                  <c:v>1</c:v>
                </c:pt>
                <c:pt idx="5">
                  <c:v>13</c:v>
                </c:pt>
                <c:pt idx="6">
                  <c:v>8</c:v>
                </c:pt>
                <c:pt idx="7">
                  <c:v>20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232889516527825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'Sheet4 (2)'!$D$1</c:f>
              <c:strCache>
                <c:ptCount val="1"/>
                <c:pt idx="0">
                  <c:v>کل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9D-40BD-B09D-1846EEBB0C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9D-40BD-B09D-1846EEBB0C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9D-40BD-B09D-1846EEBB0C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9D-40BD-B09D-1846EEBB0C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79D-40BD-B09D-1846EEBB0C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79D-40BD-B09D-1846EEBB0C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79D-40BD-B09D-1846EEBB0C7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79D-40BD-B09D-1846EEBB0C7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79D-40BD-B09D-1846EEBB0C7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79D-40BD-B09D-1846EEBB0C7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79D-40BD-B09D-1846EEBB0C7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79D-40BD-B09D-1846EEBB0C7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79D-40BD-B09D-1846EEBB0C7F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C5F7D9-38A4-4CD2-8F35-AE9DBABFADC9}" type="CATEGORYNAME">
                      <a:rPr lang="fa-IR" sz="2000"/>
                      <a:pPr>
                        <a:defRPr/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FDEF2759-E3C7-4890-89A4-CFE68BE9441B}" type="PERCENTAGE">
                      <a:rPr lang="fa-IR" baseline="0"/>
                      <a:pPr>
                        <a:defRPr/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C8CCC4-CE36-48A1-9BF7-CCFB36BB8273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A1E417CC-442F-44D3-A79D-7230AE815C91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12F7C-E779-4B3B-8E5F-44F0CA417720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A74CDAC6-02CF-4D7B-BF67-C3A1D9BB1C06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289BC3D-6690-4E1D-A804-225ED05E3310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89CC0D8B-39AD-455B-8005-FB4B3A650F7E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C78896-9C9C-4007-8C94-89C4B27853A2}" type="CATEGORYNAME">
                      <a:rPr lang="fa-IR" sz="200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smtClean="0"/>
                      <a:t> مشهد</a:t>
                    </a:r>
                    <a:r>
                      <a:rPr lang="fa-IR" baseline="0" dirty="0"/>
                      <a:t>
</a:t>
                    </a:r>
                    <a:fld id="{AF10F26E-2787-4FAE-ADE9-22645697C411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5D51AB-FFBF-4BAC-88A9-82A7A8355CAD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910E99B3-DD2A-47AC-BB52-334E7809B0CF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FB4F6A-C2B9-46DD-AD39-3007C1D4023A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7F822DBB-D9BA-4579-A2C4-E2E6C611EBF1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A74980-12B6-48EF-A322-C72B4F171E5D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FC79EBF9-FB08-40AD-91C3-7982371D0743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DECCF2-5E9B-42DF-A351-AD6AC4C2B8B8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9018ED0D-4F32-49C5-93B8-4A0B69FADCD7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14B98D-8B58-4222-A2ED-E4A00025A4DB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49B56D98-F156-4437-8EE0-FDB61C799F0D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1.9323671497584499E-2"/>
                  <c:y val="-1.1314215970862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99F480-8195-44B8-8A59-4536612016FD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A8BE9C5D-0889-4C2B-9643-4547DCD2EEAF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6.7632850241545847E-2"/>
                  <c:y val="-2.78103215373335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8FB154-0A27-46DB-8741-F2D0F1613ED0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baseline="0" dirty="0"/>
                      <a:t>
</a:t>
                    </a:r>
                    <a:fld id="{56FBBD11-E3E4-46D1-87BF-9510F1FD2158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28260869565217"/>
                      <c:h val="0.1272925151209381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0.10809178743961352"/>
                  <c:y val="8.680223140291999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38E180-5B49-409D-BB66-29CCDBDAFE93}" type="CATEGORYNAME">
                      <a:rPr lang="fa-I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a-IR" sz="2000" baseline="0" dirty="0"/>
                      <a:t>
</a:t>
                    </a:r>
                    <a:fld id="{B32B0443-FD9F-4B4D-B65B-14284F896DD3}" type="PERCENTAGE">
                      <a:rPr lang="fa-I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fa-IR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63043478260869"/>
                      <c:h val="0.121832845257994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'Sheet4 (2)'!$A$2:$A$14</c:f>
              <c:strCache>
                <c:ptCount val="13"/>
                <c:pt idx="0">
                  <c:v>سایر</c:v>
                </c:pt>
                <c:pt idx="1">
                  <c:v>شریف</c:v>
                </c:pt>
                <c:pt idx="2">
                  <c:v>تبریز</c:v>
                </c:pt>
                <c:pt idx="3">
                  <c:v>اصفهان</c:v>
                </c:pt>
                <c:pt idx="4">
                  <c:v>فردوسی</c:v>
                </c:pt>
                <c:pt idx="5">
                  <c:v>ارومیه</c:v>
                </c:pt>
                <c:pt idx="6">
                  <c:v>شهیدچمران</c:v>
                </c:pt>
                <c:pt idx="7">
                  <c:v>شاهرود</c:v>
                </c:pt>
                <c:pt idx="8">
                  <c:v>یزد</c:v>
                </c:pt>
                <c:pt idx="9">
                  <c:v>کردستان</c:v>
                </c:pt>
                <c:pt idx="10">
                  <c:v>رازی</c:v>
                </c:pt>
                <c:pt idx="11">
                  <c:v>محقق اردبیلی</c:v>
                </c:pt>
                <c:pt idx="12">
                  <c:v>شهیدمدنی</c:v>
                </c:pt>
              </c:strCache>
            </c:strRef>
          </c:cat>
          <c:val>
            <c:numRef>
              <c:f>'Sheet4 (2)'!$D$2:$D$14</c:f>
              <c:numCache>
                <c:formatCode>General</c:formatCode>
                <c:ptCount val="13"/>
                <c:pt idx="0">
                  <c:v>221</c:v>
                </c:pt>
                <c:pt idx="1">
                  <c:v>75</c:v>
                </c:pt>
                <c:pt idx="2">
                  <c:v>75</c:v>
                </c:pt>
                <c:pt idx="3">
                  <c:v>41</c:v>
                </c:pt>
                <c:pt idx="4">
                  <c:v>40</c:v>
                </c:pt>
                <c:pt idx="5">
                  <c:v>33</c:v>
                </c:pt>
                <c:pt idx="6">
                  <c:v>33</c:v>
                </c:pt>
                <c:pt idx="7">
                  <c:v>32</c:v>
                </c:pt>
                <c:pt idx="8">
                  <c:v>29</c:v>
                </c:pt>
                <c:pt idx="9">
                  <c:v>25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D79D-40BD-B09D-1846EEBB0C7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27745444862864E-2"/>
          <c:y val="2.9629629629629631E-2"/>
          <c:w val="0.93215679561793907"/>
          <c:h val="0.89740128317293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QI in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95C16EE-B68E-4645-BA2C-1E721E34F765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39AC2B3-A357-49C3-A366-A61182BAA22F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5FB9E0C-33EC-418D-9716-D4964D92F162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2CC1C28-24BC-4F5A-97A4-67F1B43B7DD2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4C01324-03E5-4454-B55C-049FF180608A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C6D9BBC-2505-4363-9DCD-A9CBEAD9BC1F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9DBAE7E6-7F0E-4650-AD5E-544C1C8E89AA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D11BEC9D-AAF9-44DF-B44C-7CFD898F2026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9DB628E-5EF3-4F20-B38A-6001F0F2F1C0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14CFBD6A-2E7C-44BB-8319-16552342754C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4BA59A5F-4A7F-4B73-8571-395CA6F39D7A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7CD90041-FF8A-4BC5-BD60-9CF0647B1DED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70D733E2-E416-4820-9323-73436F9B59C4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BB8406E4-DF6A-4B69-A04D-1E165408A516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89431DA4-D1CF-4192-838F-FBE31BC3286D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34ACCF8F-FD97-412B-9E63-533DFC03AFFE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8C4FBC74-1567-4F0C-A767-5DDF6CBA067F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Sheet1!$N$2:$N$18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Sheet1!$O$2:$O$18</c:f>
              <c:numCache>
                <c:formatCode>General</c:formatCode>
                <c:ptCount val="17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14</c:v>
                </c:pt>
                <c:pt idx="4">
                  <c:v>10</c:v>
                </c:pt>
                <c:pt idx="5">
                  <c:v>11</c:v>
                </c:pt>
                <c:pt idx="6">
                  <c:v>18</c:v>
                </c:pt>
                <c:pt idx="7">
                  <c:v>17</c:v>
                </c:pt>
                <c:pt idx="8">
                  <c:v>18</c:v>
                </c:pt>
                <c:pt idx="9">
                  <c:v>31</c:v>
                </c:pt>
                <c:pt idx="10">
                  <c:v>27</c:v>
                </c:pt>
                <c:pt idx="11">
                  <c:v>29</c:v>
                </c:pt>
                <c:pt idx="12">
                  <c:v>25</c:v>
                </c:pt>
                <c:pt idx="13">
                  <c:v>40</c:v>
                </c:pt>
                <c:pt idx="14">
                  <c:v>47</c:v>
                </c:pt>
                <c:pt idx="15">
                  <c:v>53</c:v>
                </c:pt>
                <c:pt idx="16">
                  <c:v>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881360"/>
        <c:axId val="180880800"/>
      </c:barChart>
      <c:catAx>
        <c:axId val="180881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a-IR" sz="2800" b="1" dirty="0"/>
                  <a:t>تعداد</a:t>
                </a:r>
                <a:r>
                  <a:rPr lang="fa-IR" sz="2800" b="1" baseline="0" dirty="0"/>
                  <a:t> مقالات چاپ شده با موضوع اطلاعات کوانتومی</a:t>
                </a:r>
                <a:endParaRPr lang="en-US" sz="2800" b="1" dirty="0"/>
              </a:p>
            </c:rich>
          </c:tx>
          <c:layout>
            <c:manualLayout>
              <c:xMode val="edge"/>
              <c:yMode val="edge"/>
              <c:x val="0.24550087489063868"/>
              <c:y val="6.664333624963546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80800"/>
        <c:crosses val="autoZero"/>
        <c:auto val="1"/>
        <c:lblAlgn val="ctr"/>
        <c:lblOffset val="100"/>
        <c:noMultiLvlLbl val="0"/>
      </c:catAx>
      <c:valAx>
        <c:axId val="18088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8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2000" dirty="0"/>
              <a:t>سهم</a:t>
            </a:r>
            <a:r>
              <a:rPr lang="fa-IR" sz="2000" baseline="0" dirty="0"/>
              <a:t> مجلات مختلف در چاپ مقالات ایرانیان در زمینه اطلاعات کوانتومی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478658-11BB-41E2-B5C4-5ABC6588BEB7}" type="CATEGORYNAME">
                      <a:rPr lang="en-US" sz="1800"/>
                      <a:pPr>
                        <a:defRPr/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279B29A6-1F4A-40D6-BAEA-E543E3A54ED1}" type="VALUE">
                      <a:rPr lang="en-US" sz="1800" baseline="0"/>
                      <a:pPr>
                        <a:defRPr/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004C9A-1358-4C69-A4DA-45587A9E142F}" type="CATEGORYNAME">
                      <a:rPr lang="en-US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FAC3C446-4422-43A3-9A0C-AEAEA83E1EBC}" type="VALUE">
                      <a:rPr lang="en-US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0386473429952575E-3"/>
                  <c:y val="-1.15248233654450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8AD204-100D-48AC-A86F-9811C39025CC}" type="CATEGORYNAME">
                      <a:rPr lang="en-US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E6476546-72DB-4EDE-BF1C-C6B4080B160D}" type="VALUE">
                      <a:rPr lang="en-US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7F0AD1-865B-4AAE-B810-F36235F06E5B}" type="CATEGORYNAME">
                      <a:rPr lang="en-US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, </a:t>
                    </a:r>
                    <a:fld id="{9E726397-2EA1-4FED-AF8C-C723E21C285D}" type="VALUE">
                      <a:rPr lang="en-US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5DAF38-5804-4617-97F1-F83A81DB3A48}" type="CATEGORYNAME">
                      <a:rPr lang="en-US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8CE1E54C-ED23-4EA1-B8A7-34BD7F085084}" type="VALUE">
                      <a:rPr lang="en-US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1739130434782605E-2"/>
                  <c:y val="-8.4306450332059196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818723-78CB-4197-8CB1-84AC83CB261F}" type="CATEGORYNAME">
                      <a:rPr lang="en-US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81913FC9-A9D4-45BB-B5FB-29E09D5EDC63}" type="VALUE">
                      <a:rPr lang="en-US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14376735516755"/>
                      <c:h val="9.01817428346074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30C084-F50E-4342-868C-CA1108035EEB}" type="CATEGORYNAME">
                      <a:rPr lang="fr-FR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fr-FR" sz="1800" baseline="0" dirty="0"/>
                      <a:t>, </a:t>
                    </a:r>
                    <a:fld id="{9C6673A0-0BEF-418E-8C25-3ADBB46CD22B}" type="VALUE">
                      <a:rPr lang="fr-FR" sz="18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fr-FR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Sheet1!$B$22:$H$22</c:f>
              <c:strCache>
                <c:ptCount val="7"/>
                <c:pt idx="0">
                  <c:v>Phys Rev Lett</c:v>
                </c:pt>
                <c:pt idx="1">
                  <c:v>Phys Rev A</c:v>
                </c:pt>
                <c:pt idx="2">
                  <c:v>Phys Lett A</c:v>
                </c:pt>
                <c:pt idx="3">
                  <c:v>Physica A</c:v>
                </c:pt>
                <c:pt idx="4">
                  <c:v>Euro Phys J D</c:v>
                </c:pt>
                <c:pt idx="5">
                  <c:v>Quant Inf Process</c:v>
                </c:pt>
                <c:pt idx="6">
                  <c:v>Int J Quant Inf</c:v>
                </c:pt>
              </c:strCache>
            </c:strRef>
          </c:cat>
          <c:val>
            <c:numRef>
              <c:f>Sheet1!$B$23:$H$23</c:f>
              <c:numCache>
                <c:formatCode>General</c:formatCode>
                <c:ptCount val="7"/>
                <c:pt idx="0">
                  <c:v>7</c:v>
                </c:pt>
                <c:pt idx="1">
                  <c:v>143</c:v>
                </c:pt>
                <c:pt idx="2">
                  <c:v>17</c:v>
                </c:pt>
                <c:pt idx="3">
                  <c:v>17</c:v>
                </c:pt>
                <c:pt idx="4">
                  <c:v>36</c:v>
                </c:pt>
                <c:pt idx="5">
                  <c:v>103</c:v>
                </c:pt>
                <c:pt idx="6">
                  <c:v>62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3200" b="1" i="0" u="none" strike="noStrike" cap="all" baseline="0" dirty="0" smtClean="0">
                <a:effectLst/>
              </a:rPr>
              <a:t>مقایسه تعداد مقالات فیزیک ایران و ترکیه در مجلات</a:t>
            </a:r>
            <a:r>
              <a:rPr lang="en-US" sz="3200" b="1" i="0" u="none" strike="noStrike" cap="all" baseline="0" dirty="0" smtClean="0">
                <a:effectLst/>
              </a:rPr>
              <a:t> APS 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523F7F-57E3-47C7-BF21-B2B3BF69064F}" type="CATEGORYNAME">
                      <a:rPr lang="en-US" sz="2800"/>
                      <a:pPr>
                        <a:defRPr/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830917874396135E-3"/>
                  <c:y val="-2.91864249571040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93FBE0-66F2-4221-B586-33E12357287A}" type="CATEGORYNAME">
                      <a:rPr lang="en-US" sz="2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9806763285024"/>
                      <c:h val="0.2082743284939023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Sheet1!$B$14:$C$14</c:f>
              <c:strCache>
                <c:ptCount val="2"/>
                <c:pt idx="0">
                  <c:v>IRAN in APS</c:v>
                </c:pt>
                <c:pt idx="1">
                  <c:v>TURKEY in APS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2240</c:v>
                </c:pt>
                <c:pt idx="1">
                  <c:v>2675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IRAN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25B5E68-9A29-4BD5-8EF4-975B81DCE3F1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71777AD-0502-4604-99CA-7654D290AE38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07F9058-17BE-4412-A8FB-008A2B7C3571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8A3FA44-1EFF-48E4-9C00-A4A8652F223D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86F17F1-861A-4E19-8BFB-9CFE9FC9A4DC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0DEAFB2-D7FA-43EE-B52D-5D862DBE4F19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PRL</c:v>
                </c:pt>
                <c:pt idx="1">
                  <c:v>PRA</c:v>
                </c:pt>
                <c:pt idx="2">
                  <c:v>PRB</c:v>
                </c:pt>
                <c:pt idx="3">
                  <c:v>PRC</c:v>
                </c:pt>
                <c:pt idx="4">
                  <c:v>PRD</c:v>
                </c:pt>
                <c:pt idx="5">
                  <c:v>PRE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188</c:v>
                </c:pt>
                <c:pt idx="1">
                  <c:v>299</c:v>
                </c:pt>
                <c:pt idx="2">
                  <c:v>443</c:v>
                </c:pt>
                <c:pt idx="3">
                  <c:v>143</c:v>
                </c:pt>
                <c:pt idx="4">
                  <c:v>770</c:v>
                </c:pt>
                <c:pt idx="5">
                  <c:v>376</c:v>
                </c:pt>
              </c:numCache>
            </c:numRef>
          </c:val>
        </c:ser>
        <c:ser>
          <c:idx val="1"/>
          <c:order val="1"/>
          <c:tx>
            <c:v>TURKEY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4903212-45D4-4409-8BFC-46F30B9714EC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608D291-FFCB-4616-807B-370EDE72CE7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B1F7377-424B-4FF1-B07C-A9E9FC4770F6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58634A7-E2D2-45EF-85AB-16C31D1AB973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0450708-FB56-452A-B560-8DBB67C2722B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EB91221-3AA6-4D03-8FEE-2453E446F015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PRL</c:v>
                </c:pt>
                <c:pt idx="1">
                  <c:v>PRA</c:v>
                </c:pt>
                <c:pt idx="2">
                  <c:v>PRB</c:v>
                </c:pt>
                <c:pt idx="3">
                  <c:v>PRC</c:v>
                </c:pt>
                <c:pt idx="4">
                  <c:v>PRD</c:v>
                </c:pt>
                <c:pt idx="5">
                  <c:v>PRE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400</c:v>
                </c:pt>
                <c:pt idx="1">
                  <c:v>260</c:v>
                </c:pt>
                <c:pt idx="2">
                  <c:v>560</c:v>
                </c:pt>
                <c:pt idx="3">
                  <c:v>304</c:v>
                </c:pt>
                <c:pt idx="4">
                  <c:v>919</c:v>
                </c:pt>
                <c:pt idx="5">
                  <c:v>193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095552"/>
        <c:axId val="178096672"/>
      </c:barChart>
      <c:catAx>
        <c:axId val="17809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96672"/>
        <c:crosses val="autoZero"/>
        <c:auto val="1"/>
        <c:lblAlgn val="ctr"/>
        <c:lblOffset val="100"/>
        <c:noMultiLvlLbl val="0"/>
      </c:catAx>
      <c:valAx>
        <c:axId val="17809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9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7407413747194629"/>
          <c:y val="0.34818279211969821"/>
          <c:w val="0.11505629731066225"/>
          <c:h val="0.21758862062751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3200" b="1" i="0" baseline="0" dirty="0" smtClean="0">
                <a:effectLst/>
              </a:rPr>
              <a:t>مقایسه مقالات ایران و ترکیه در حوزه اطلاعات کوانتومی</a:t>
            </a:r>
            <a:endParaRPr lang="en-US" sz="3200" dirty="0">
              <a:effectLst/>
            </a:endParaRPr>
          </a:p>
        </c:rich>
      </c:tx>
      <c:layout>
        <c:manualLayout>
          <c:xMode val="edge"/>
          <c:yMode val="edge"/>
          <c:x val="0.14301333257255885"/>
          <c:y val="4.0946721360554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3A164B-14BE-4F19-A77C-99C6F262152C}" type="CATEGORYNAME">
                      <a:rPr lang="en-US" sz="2400"/>
                      <a:pPr>
                        <a:defRPr/>
                      </a:pPr>
                      <a:t>[CATEGORY NAME]</a:t>
                    </a:fld>
                    <a:r>
                      <a:rPr lang="en-US" sz="2400" baseline="0" dirty="0"/>
                      <a:t>
</a:t>
                    </a:r>
                    <a:fld id="{A0848443-CD5D-4012-B8AE-C3C2D96B45AA}" type="PERCENTAGE">
                      <a:rPr lang="en-US" sz="2400" baseline="0"/>
                      <a:pPr>
                        <a:defRPr/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A7A233-798D-4E1D-998B-8C5E108DE46D}" type="CATEGORYNAME">
                      <a:rPr lang="en-US" sz="24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400" baseline="0" dirty="0"/>
                      <a:t>
</a:t>
                    </a:r>
                    <a:fld id="{51FE690A-00FE-40A0-9D58-3CF2469CDABB}" type="PERCENTAGE">
                      <a:rPr lang="en-US" sz="24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Sheet1!$D$25:$E$25</c:f>
              <c:strCache>
                <c:ptCount val="2"/>
                <c:pt idx="0">
                  <c:v>IRAN</c:v>
                </c:pt>
                <c:pt idx="1">
                  <c:v>TURKEY</c:v>
                </c:pt>
              </c:strCache>
            </c:strRef>
          </c:cat>
          <c:val>
            <c:numRef>
              <c:f>Sheet1!$D$26:$E$26</c:f>
              <c:numCache>
                <c:formatCode>General</c:formatCode>
                <c:ptCount val="2"/>
                <c:pt idx="0">
                  <c:v>315</c:v>
                </c:pt>
                <c:pt idx="1">
                  <c:v>58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3200" b="1" i="0" u="none" strike="noStrike" baseline="0" dirty="0" smtClean="0">
                <a:effectLst/>
              </a:rPr>
              <a:t>مقایسه مقالات ایران و ترکیه در حوزه اطلاعات کوانتومی</a:t>
            </a:r>
            <a:endParaRPr lang="en-US" sz="3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247746205637342E-2"/>
          <c:y val="6.609669861488944E-2"/>
          <c:w val="0.89140591121761958"/>
          <c:h val="0.84347175672424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Sheet1!$D$18</c:f>
              <c:strCache>
                <c:ptCount val="1"/>
                <c:pt idx="0">
                  <c:v>IRAN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DD249D7-50EE-4FA0-B222-CEFD1EEE0974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CA4498B-239E-4778-B09E-501168A96428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06E7F30-A12B-4323-B8CE-AE23A3268638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FB8B5D3-6E19-436E-9EF6-B33F3439119C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Sheet1!$C$19:$C$22</c:f>
              <c:strCache>
                <c:ptCount val="4"/>
                <c:pt idx="0">
                  <c:v>PRL</c:v>
                </c:pt>
                <c:pt idx="1">
                  <c:v>PRA</c:v>
                </c:pt>
                <c:pt idx="2">
                  <c:v>QINP</c:v>
                </c:pt>
                <c:pt idx="3">
                  <c:v>IJQI</c:v>
                </c:pt>
              </c:strCache>
            </c:strRef>
          </c:cat>
          <c:val>
            <c:numRef>
              <c:f>Sheet1!$D$19:$D$22</c:f>
              <c:numCache>
                <c:formatCode>General</c:formatCode>
                <c:ptCount val="4"/>
                <c:pt idx="0">
                  <c:v>7</c:v>
                </c:pt>
                <c:pt idx="1">
                  <c:v>143</c:v>
                </c:pt>
                <c:pt idx="2">
                  <c:v>103</c:v>
                </c:pt>
                <c:pt idx="3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Sheet1!$E$18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2C92AFE-91BF-4559-9DB8-4B946CBA2006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9BC557D-E6EB-44D6-AC4E-9D91F19685FA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A5AB671-CE9E-452B-9BF5-472633261627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903C491-1690-47E2-A4F5-8A708E2330EA}" type="VALUE">
                      <a:rPr lang="en-US" sz="28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Sheet1!$C$19:$C$22</c:f>
              <c:strCache>
                <c:ptCount val="4"/>
                <c:pt idx="0">
                  <c:v>PRL</c:v>
                </c:pt>
                <c:pt idx="1">
                  <c:v>PRA</c:v>
                </c:pt>
                <c:pt idx="2">
                  <c:v>QINP</c:v>
                </c:pt>
                <c:pt idx="3">
                  <c:v>IJQI</c:v>
                </c:pt>
              </c:strCache>
            </c:strRef>
          </c:cat>
          <c:val>
            <c:numRef>
              <c:f>Sheet1!$E$19:$E$22</c:f>
              <c:numCache>
                <c:formatCode>General</c:formatCode>
                <c:ptCount val="4"/>
                <c:pt idx="0">
                  <c:v>3</c:v>
                </c:pt>
                <c:pt idx="1">
                  <c:v>32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997920"/>
        <c:axId val="135998480"/>
      </c:barChart>
      <c:catAx>
        <c:axId val="1359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998480"/>
        <c:crosses val="autoZero"/>
        <c:auto val="1"/>
        <c:lblAlgn val="ctr"/>
        <c:lblOffset val="100"/>
        <c:noMultiLvlLbl val="0"/>
      </c:catAx>
      <c:valAx>
        <c:axId val="1359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9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4011259462132448"/>
          <c:y val="0.11231625766603283"/>
          <c:w val="0.15867967591007642"/>
          <c:h val="0.36701998327870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9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7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5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9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033B-A810-49A1-B76C-D03C45C52FC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D073-6BFA-4585-968B-46D37BF9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1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rchive/math-ph" TargetMode="External"/><Relationship Id="rId7" Type="http://schemas.openxmlformats.org/officeDocument/2006/relationships/hyperlink" Target="https://arxiv.org/archive/quant-ph" TargetMode="External"/><Relationship Id="rId2" Type="http://schemas.openxmlformats.org/officeDocument/2006/relationships/hyperlink" Target="https://arxiv.org/archive/hep-th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arxiv.org/archive/cond-mat" TargetMode="External"/><Relationship Id="rId5" Type="http://schemas.openxmlformats.org/officeDocument/2006/relationships/hyperlink" Target="https://arxiv.org/archive/gr-qc" TargetMode="External"/><Relationship Id="rId4" Type="http://schemas.openxmlformats.org/officeDocument/2006/relationships/hyperlink" Target="https://arxiv.org/archive/nli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اطلاعات کوانتومی در ایران</a:t>
            </a:r>
            <a:br>
              <a:rPr lang="fa-IR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چگونه آغاز شد و چطور ادامه یافت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9" y="614361"/>
            <a:ext cx="3212358" cy="192741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76" y="963705"/>
            <a:ext cx="3705225" cy="1228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9" y="4784497"/>
            <a:ext cx="3790950" cy="1209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61" y="4327297"/>
            <a:ext cx="1666875" cy="1666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57" y="2541776"/>
            <a:ext cx="4838518" cy="147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89" y="407964"/>
            <a:ext cx="10515600" cy="804423"/>
          </a:xfrm>
        </p:spPr>
        <p:txBody>
          <a:bodyPr/>
          <a:lstStyle/>
          <a:p>
            <a:pPr algn="ctr"/>
            <a:r>
              <a:rPr lang="fa-IR" dirty="0" smtClean="0"/>
              <a:t>مجلات مرتبط مورد بررسی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Review Letters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Physical Review 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Physics Letters 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/>
              <a:t>Physcia</a:t>
            </a:r>
            <a:r>
              <a:rPr lang="en-US" dirty="0"/>
              <a:t> </a:t>
            </a:r>
            <a:r>
              <a:rPr lang="en-US" dirty="0" smtClean="0"/>
              <a:t>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European Physical Journal 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Quantum Information Processing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International Journal of Quantum Information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890154"/>
              </p:ext>
            </p:extLst>
          </p:nvPr>
        </p:nvGraphicFramePr>
        <p:xfrm>
          <a:off x="838200" y="0"/>
          <a:ext cx="10515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2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57458"/>
              </p:ext>
            </p:extLst>
          </p:nvPr>
        </p:nvGraphicFramePr>
        <p:xfrm>
          <a:off x="838200" y="98474"/>
          <a:ext cx="10515600" cy="661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4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9" y="746974"/>
            <a:ext cx="11982392" cy="5537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11414" y="3271234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IRAN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69713" y="1648495"/>
            <a:ext cx="1841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TURKEY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75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70871"/>
              </p:ext>
            </p:extLst>
          </p:nvPr>
        </p:nvGraphicFramePr>
        <p:xfrm>
          <a:off x="838200" y="225083"/>
          <a:ext cx="10515600" cy="652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6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0331"/>
          </a:xfrm>
        </p:spPr>
        <p:txBody>
          <a:bodyPr>
            <a:normAutofit/>
          </a:bodyPr>
          <a:lstStyle/>
          <a:p>
            <a:pPr algn="ctr" rtl="1">
              <a:defRPr sz="1600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a-IR" sz="32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مقایسه تعداد مقالات فیزیک ایران و ترکیه در مجلات</a:t>
            </a:r>
            <a:r>
              <a:rPr lang="en-US" sz="32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 APS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684320"/>
              </p:ext>
            </p:extLst>
          </p:nvPr>
        </p:nvGraphicFramePr>
        <p:xfrm>
          <a:off x="838200" y="773723"/>
          <a:ext cx="10515600" cy="608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3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202868"/>
              </p:ext>
            </p:extLst>
          </p:nvPr>
        </p:nvGraphicFramePr>
        <p:xfrm>
          <a:off x="838200" y="126609"/>
          <a:ext cx="10515600" cy="6513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0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7225"/>
              </p:ext>
            </p:extLst>
          </p:nvPr>
        </p:nvGraphicFramePr>
        <p:xfrm>
          <a:off x="838200" y="154746"/>
          <a:ext cx="10515600" cy="655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1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عناوین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 smtClean="0"/>
              <a:t>مقدمه</a:t>
            </a:r>
          </a:p>
          <a:p>
            <a:pPr algn="just" rtl="1"/>
            <a:r>
              <a:rPr lang="fa-IR" b="1" dirty="0" smtClean="0"/>
              <a:t>پایان‌نامه‌های کارشناسی ارشد و دکتری:</a:t>
            </a:r>
            <a:r>
              <a:rPr lang="fa-IR" dirty="0" smtClean="0"/>
              <a:t> اطلاعات مربوط به پایان‌نامه‌ها از سایت ایرانداک استخراج شده است، اما به دلیل ناقص بودن اطلاعات آن به سایت کتابخانه‌های دانشگاه‌های مرتبط نیز مراجعه شده و اطلاعات تعداد زیادی از پایان‌نامه‌ها نیز از آنجا استخراج گردیده است. </a:t>
            </a:r>
          </a:p>
          <a:p>
            <a:pPr algn="just" rtl="1"/>
            <a:r>
              <a:rPr lang="fa-IR" b="1" dirty="0" smtClean="0"/>
              <a:t>مقالات پژوهشی:</a:t>
            </a:r>
            <a:r>
              <a:rPr lang="fa-IR" dirty="0" smtClean="0"/>
              <a:t> اطلاعات مربوط به مقالات خارجی، با تکیه بر آدرس کشور نویسنده  صورت گرفته و بنابراین اگر حتی یکی از نویسندگان از ادرس ایران استفاده کرده باشد، آن مقاله در تحلیل انجام شده منظور گردیده است.</a:t>
            </a:r>
          </a:p>
          <a:p>
            <a:pPr algn="just" rtl="1"/>
            <a:r>
              <a:rPr lang="fa-IR" b="1" dirty="0" smtClean="0"/>
              <a:t>مقایسه مقالات ایران با ترکیه: </a:t>
            </a:r>
            <a:r>
              <a:rPr lang="fa-IR" dirty="0" smtClean="0"/>
              <a:t>این مقایسه نیز بر مبنای آدرس دو کشور و برای تعداد محدودتری از مجلات صورت پذیرفته است.</a:t>
            </a:r>
            <a:endParaRPr lang="fa-IR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0114"/>
            <a:ext cx="10515600" cy="6378416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/>
              <a:t>1925 بوهر، هایزنبرگ، دوبروی، شرودینگر، </a:t>
            </a:r>
            <a:r>
              <a:rPr lang="fa-IR" dirty="0"/>
              <a:t>... (خلق مکانیک کوانتومی </a:t>
            </a:r>
            <a:r>
              <a:rPr lang="fa-IR" dirty="0" smtClean="0"/>
              <a:t>)</a:t>
            </a:r>
          </a:p>
          <a:p>
            <a:pPr algn="r" rtl="1"/>
            <a:r>
              <a:rPr lang="fa-IR" dirty="0" smtClean="0"/>
              <a:t> 1935 مقاله </a:t>
            </a:r>
            <a:r>
              <a:rPr lang="en-US" dirty="0" smtClean="0"/>
              <a:t>EPR</a:t>
            </a:r>
            <a:r>
              <a:rPr lang="fa-IR" dirty="0"/>
              <a:t> </a:t>
            </a:r>
            <a:r>
              <a:rPr lang="fa-IR" dirty="0" smtClean="0"/>
              <a:t>و شرودینگر</a:t>
            </a:r>
          </a:p>
          <a:p>
            <a:pPr algn="r" rtl="1"/>
            <a:r>
              <a:rPr lang="fa-IR" dirty="0" smtClean="0"/>
              <a:t>1964 جان بل (نامساوی بل)</a:t>
            </a:r>
          </a:p>
          <a:p>
            <a:pPr algn="r" rtl="1"/>
            <a:r>
              <a:rPr lang="fa-IR" dirty="0" smtClean="0"/>
              <a:t>1973 الکساندر هولو (کران هولو)</a:t>
            </a:r>
          </a:p>
          <a:p>
            <a:pPr algn="r" rtl="1"/>
            <a:r>
              <a:rPr lang="fa-IR" dirty="0" smtClean="0"/>
              <a:t>1981 ریچارد </a:t>
            </a:r>
            <a:r>
              <a:rPr lang="fa-IR" dirty="0"/>
              <a:t>فاینمن </a:t>
            </a:r>
            <a:r>
              <a:rPr lang="fa-IR" dirty="0" smtClean="0"/>
              <a:t>(شبیه‌سازی یک سیستم کوانتومی بر روی </a:t>
            </a:r>
            <a:r>
              <a:rPr lang="fa-IR" dirty="0" smtClean="0"/>
              <a:t>کامپیوتر کلاسیکی غیرممکن </a:t>
            </a:r>
            <a:r>
              <a:rPr lang="fa-IR" dirty="0" smtClean="0"/>
              <a:t>است)</a:t>
            </a:r>
          </a:p>
          <a:p>
            <a:pPr algn="r" rtl="1"/>
            <a:r>
              <a:rPr lang="fa-IR" dirty="0"/>
              <a:t>1982 </a:t>
            </a:r>
            <a:r>
              <a:rPr lang="fa-IR" dirty="0" smtClean="0"/>
              <a:t>ووترز</a:t>
            </a:r>
            <a:r>
              <a:rPr lang="fa-IR" dirty="0"/>
              <a:t>، </a:t>
            </a:r>
            <a:r>
              <a:rPr lang="fa-IR" dirty="0" smtClean="0"/>
              <a:t>زورک (قضیه کپی‌پذیر نبودن حالت‌های کوانتومی)</a:t>
            </a:r>
          </a:p>
          <a:p>
            <a:pPr algn="r" rtl="1"/>
            <a:r>
              <a:rPr lang="fa-IR" dirty="0" smtClean="0"/>
              <a:t>1985 دیوید دویچ (توصیف اولین کامپیوتر کوانتومی) </a:t>
            </a:r>
          </a:p>
          <a:p>
            <a:pPr algn="r" rtl="1"/>
            <a:r>
              <a:rPr lang="fa-IR" dirty="0" smtClean="0"/>
              <a:t>1993 سایمون (الگوریتم سایمون)</a:t>
            </a:r>
          </a:p>
          <a:p>
            <a:pPr algn="r" rtl="1"/>
            <a:r>
              <a:rPr lang="fa-IR" dirty="0" smtClean="0"/>
              <a:t>1993 بنت و همکارانش (دور‌بری کوانتومی)</a:t>
            </a:r>
          </a:p>
          <a:p>
            <a:pPr algn="r" rtl="1"/>
            <a:r>
              <a:rPr lang="fa-IR" dirty="0" smtClean="0"/>
              <a:t>1994 پیترشٌر (الگوریتم شٌر)</a:t>
            </a:r>
          </a:p>
          <a:p>
            <a:pPr algn="r" rtl="1"/>
            <a:r>
              <a:rPr lang="fa-IR" dirty="0" smtClean="0"/>
              <a:t>1995 پیتر شٌر (پیشنهاد اولین طرح‌واره کد تصحیح خطا کوانتومی)</a:t>
            </a:r>
          </a:p>
          <a:p>
            <a:pPr algn="r" rtl="1"/>
            <a:r>
              <a:rPr lang="fa-IR" dirty="0" smtClean="0"/>
              <a:t>1995 بنیامین شوماخر (بکار بردن </a:t>
            </a:r>
            <a:r>
              <a:rPr lang="fa-IR" dirty="0"/>
              <a:t>اصطلاح کیوبیت </a:t>
            </a:r>
            <a:r>
              <a:rPr lang="fa-IR" dirty="0" smtClean="0"/>
              <a:t>برای اولین بار)</a:t>
            </a:r>
          </a:p>
          <a:p>
            <a:pPr algn="r" rtl="1"/>
            <a:r>
              <a:rPr lang="fa-IR" dirty="0" smtClean="0"/>
              <a:t>1996 لو گراور (الگوریتم جستجو از پایگاه داده‌ها)</a:t>
            </a:r>
          </a:p>
          <a:p>
            <a:pPr algn="r" rtl="1"/>
            <a:r>
              <a:rPr lang="fa-IR" dirty="0" smtClean="0"/>
              <a:t>1998 (اولین کامپیوتر دو کیوبیتی بر مبنای </a:t>
            </a:r>
            <a:r>
              <a:rPr lang="en-US" dirty="0" smtClean="0"/>
              <a:t>NMR</a:t>
            </a:r>
            <a:r>
              <a:rPr lang="fa-IR" dirty="0" smtClean="0"/>
              <a:t> در دانشگاه برکلی نمایش داده شد)</a:t>
            </a:r>
          </a:p>
          <a:p>
            <a:pPr algn="r" rtl="1"/>
            <a:r>
              <a:rPr lang="fa-IR" dirty="0" smtClean="0"/>
              <a:t>1999 (اولین کامپیوتر سه کیوبیتی </a:t>
            </a:r>
            <a:r>
              <a:rPr lang="en-US" dirty="0" smtClean="0"/>
              <a:t>NMR</a:t>
            </a:r>
            <a:r>
              <a:rPr lang="fa-IR" dirty="0" smtClean="0"/>
              <a:t> در آزمایشگاه</a:t>
            </a:r>
            <a:r>
              <a:rPr lang="en-US" dirty="0"/>
              <a:t>  </a:t>
            </a:r>
            <a:r>
              <a:rPr lang="fa-IR" dirty="0" smtClean="0"/>
              <a:t> </a:t>
            </a:r>
            <a:r>
              <a:rPr lang="en-US" dirty="0" smtClean="0"/>
              <a:t>IBM</a:t>
            </a:r>
            <a:r>
              <a:rPr lang="fa-IR" dirty="0" smtClean="0"/>
              <a:t> نمایش داده شد-اولین اجرای الگوریتم گراور)</a:t>
            </a:r>
          </a:p>
          <a:p>
            <a:pPr algn="r" rtl="1"/>
            <a:r>
              <a:rPr lang="fa-IR" dirty="0" smtClean="0"/>
              <a:t>2000 (</a:t>
            </a:r>
            <a:r>
              <a:rPr lang="fa-IR" dirty="0"/>
              <a:t>اولین کامپیوتر </a:t>
            </a:r>
            <a:r>
              <a:rPr lang="fa-IR" dirty="0" smtClean="0"/>
              <a:t>پنج </a:t>
            </a:r>
            <a:r>
              <a:rPr lang="fa-IR" dirty="0"/>
              <a:t>کیوبیتی </a:t>
            </a:r>
            <a:r>
              <a:rPr lang="en-US" dirty="0"/>
              <a:t>NMR</a:t>
            </a:r>
            <a:r>
              <a:rPr lang="fa-IR" dirty="0"/>
              <a:t> در آزمایشگاه</a:t>
            </a:r>
            <a:r>
              <a:rPr lang="en-US" dirty="0"/>
              <a:t>  </a:t>
            </a:r>
            <a:r>
              <a:rPr lang="fa-IR" dirty="0"/>
              <a:t> </a:t>
            </a:r>
            <a:r>
              <a:rPr lang="en-US" dirty="0"/>
              <a:t>IBM</a:t>
            </a:r>
            <a:r>
              <a:rPr lang="fa-IR" dirty="0"/>
              <a:t> نمایش داده </a:t>
            </a:r>
            <a:r>
              <a:rPr lang="fa-IR" dirty="0" smtClean="0"/>
              <a:t>شد)</a:t>
            </a:r>
          </a:p>
          <a:p>
            <a:pPr algn="r" rtl="1"/>
            <a:r>
              <a:rPr lang="fa-IR" dirty="0" smtClean="0"/>
              <a:t>2001 (</a:t>
            </a:r>
            <a:r>
              <a:rPr lang="fa-IR" dirty="0"/>
              <a:t>اولین کامپیوتر </a:t>
            </a:r>
            <a:r>
              <a:rPr lang="fa-IR" dirty="0" smtClean="0"/>
              <a:t>هفت </a:t>
            </a:r>
            <a:r>
              <a:rPr lang="fa-IR" dirty="0"/>
              <a:t>کیوبیتی </a:t>
            </a:r>
            <a:r>
              <a:rPr lang="en-US" dirty="0"/>
              <a:t>NMR</a:t>
            </a:r>
            <a:r>
              <a:rPr lang="fa-IR" dirty="0"/>
              <a:t> در آزمایشگاه</a:t>
            </a:r>
            <a:r>
              <a:rPr lang="en-US" dirty="0"/>
              <a:t>  </a:t>
            </a:r>
            <a:r>
              <a:rPr lang="fa-IR" dirty="0"/>
              <a:t> </a:t>
            </a:r>
            <a:r>
              <a:rPr lang="en-US" dirty="0"/>
              <a:t>IBM</a:t>
            </a:r>
            <a:r>
              <a:rPr lang="fa-IR" dirty="0"/>
              <a:t> نمایش داده </a:t>
            </a:r>
            <a:r>
              <a:rPr lang="fa-IR" dirty="0" smtClean="0"/>
              <a:t>شد-اولین جرای الگوریتم شٌر برای تجزیه عدد 15)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8681" y="615950"/>
            <a:ext cx="5157787" cy="823912"/>
          </a:xfrm>
        </p:spPr>
        <p:txBody>
          <a:bodyPr/>
          <a:lstStyle/>
          <a:p>
            <a:pPr algn="ctr"/>
            <a:r>
              <a:rPr lang="en-US" sz="2800" dirty="0" smtClean="0"/>
              <a:t>arXiv.org (xxx.lanl.gov)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High Energy Physics - Theory</a:t>
            </a:r>
            <a:r>
              <a:rPr lang="en-US" dirty="0"/>
              <a:t> (</a:t>
            </a:r>
            <a:r>
              <a:rPr lang="en-US" b="1" dirty="0" err="1"/>
              <a:t>hep-th</a:t>
            </a:r>
            <a:r>
              <a:rPr lang="en-US" b="1" dirty="0"/>
              <a:t>)</a:t>
            </a:r>
            <a:endParaRPr lang="en-US" dirty="0"/>
          </a:p>
          <a:p>
            <a:r>
              <a:rPr lang="en-US" u="sng" dirty="0">
                <a:hlinkClick r:id="rId3"/>
              </a:rPr>
              <a:t>Mathematical Physics</a:t>
            </a:r>
            <a:r>
              <a:rPr lang="en-US" dirty="0"/>
              <a:t> (</a:t>
            </a:r>
            <a:r>
              <a:rPr lang="en-US" b="1" dirty="0"/>
              <a:t>math-</a:t>
            </a:r>
            <a:r>
              <a:rPr lang="en-US" b="1" dirty="0" err="1"/>
              <a:t>ph</a:t>
            </a:r>
            <a:r>
              <a:rPr lang="en-US" b="1" dirty="0"/>
              <a:t>)</a:t>
            </a:r>
            <a:endParaRPr lang="en-US" dirty="0"/>
          </a:p>
          <a:p>
            <a:r>
              <a:rPr lang="en-US" u="sng" dirty="0">
                <a:hlinkClick r:id="rId4"/>
              </a:rPr>
              <a:t>Nonlinear Sciences</a:t>
            </a:r>
            <a:r>
              <a:rPr lang="en-US" dirty="0"/>
              <a:t> (</a:t>
            </a:r>
            <a:r>
              <a:rPr lang="en-US" b="1" dirty="0" err="1"/>
              <a:t>nlin</a:t>
            </a:r>
            <a:r>
              <a:rPr lang="en-US" b="1" dirty="0" smtClean="0"/>
              <a:t>)</a:t>
            </a:r>
            <a:endParaRPr lang="en-US" dirty="0"/>
          </a:p>
          <a:p>
            <a:r>
              <a:rPr lang="en-US" u="sng" dirty="0">
                <a:hlinkClick r:id="rId5"/>
              </a:rPr>
              <a:t>General Relativity and Quantum Cosmology</a:t>
            </a:r>
            <a:r>
              <a:rPr lang="en-US" dirty="0"/>
              <a:t> (</a:t>
            </a:r>
            <a:r>
              <a:rPr lang="en-US" b="1" dirty="0"/>
              <a:t>gr-qc)</a:t>
            </a:r>
            <a:endParaRPr lang="en-US" dirty="0"/>
          </a:p>
          <a:p>
            <a:r>
              <a:rPr lang="en-US" u="sng" dirty="0">
                <a:hlinkClick r:id="rId6"/>
              </a:rPr>
              <a:t>Condensed Matter</a:t>
            </a:r>
            <a:r>
              <a:rPr lang="en-US" dirty="0"/>
              <a:t> (</a:t>
            </a:r>
            <a:r>
              <a:rPr lang="en-US" b="1" dirty="0" err="1"/>
              <a:t>cond</a:t>
            </a:r>
            <a:r>
              <a:rPr lang="en-US" b="1" dirty="0"/>
              <a:t>-mat)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endParaRPr lang="fa-IR" dirty="0" smtClean="0"/>
          </a:p>
          <a:p>
            <a:pPr algn="r"/>
            <a:r>
              <a:rPr lang="en-US" u="sng" dirty="0">
                <a:hlinkClick r:id="rId7"/>
              </a:rPr>
              <a:t>Quantum Physics</a:t>
            </a:r>
            <a:r>
              <a:rPr lang="en-US" dirty="0"/>
              <a:t> (</a:t>
            </a:r>
            <a:r>
              <a:rPr lang="en-US" b="1" dirty="0"/>
              <a:t>quant-</a:t>
            </a:r>
            <a:r>
              <a:rPr lang="en-US" b="1" dirty="0" err="1"/>
              <a:t>ph</a:t>
            </a:r>
            <a:r>
              <a:rPr lang="ar-SA" b="1" dirty="0"/>
              <a:t>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19" y="4695263"/>
            <a:ext cx="2619375" cy="174307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320" y="339018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26" y="2459561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93" y="347628"/>
            <a:ext cx="2619375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86" y="2823802"/>
            <a:ext cx="2105025" cy="217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18" y="2474564"/>
            <a:ext cx="2466975" cy="1847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807" y="2674584"/>
            <a:ext cx="1676400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32" y="5038725"/>
            <a:ext cx="2514600" cy="18192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670" y="4915546"/>
            <a:ext cx="2619375" cy="1743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0" y="177093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711066"/>
              </p:ext>
            </p:extLst>
          </p:nvPr>
        </p:nvGraphicFramePr>
        <p:xfrm>
          <a:off x="152399" y="185060"/>
          <a:ext cx="11843658" cy="64987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02516"/>
                <a:gridCol w="2098079"/>
                <a:gridCol w="5308140"/>
                <a:gridCol w="2202984"/>
                <a:gridCol w="1431939"/>
              </a:tblGrid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1380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900" u="none" strike="noStrike" dirty="0">
                          <a:effectLst/>
                        </a:rPr>
                        <a:t>استفاده از حالت های درهم تنیده برای رمزنگاری کوانتومی</a:t>
                      </a:r>
                      <a:endParaRPr lang="fa-IR" sz="9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صنعتی شریف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1380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مفاهیم کامپیوترهای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فردوسی مشهد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 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الگوریتم های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ارومیه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ارتباط از راه دور کوانتومی ‌‌‌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کپی سازی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دانشگاه تبریز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 نظری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اثر نوفه حرارتی در کوانتوم ‌‌</a:t>
                      </a:r>
                      <a:r>
                        <a:rPr lang="en-GB" sz="1100" u="none" strike="noStrike">
                          <a:effectLst/>
                        </a:rPr>
                        <a:t>gate‌‌</a:t>
                      </a:r>
                      <a:r>
                        <a:rPr lang="fa-IR" sz="1100" u="none" strike="noStrike">
                          <a:effectLst/>
                        </a:rPr>
                        <a:t>های کامپیوترهای کوانتمی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1381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نظریه اطلاعات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فردوسی مشهد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 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مخابرات کوانتومی دوطرفه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رمزنگاری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کاربرد نظریه گروهها در کدهای کوانتومی تصحیح کننده خطا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 نظری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کاربرد نظریه گروهها در کدهای کوانتومی بدون نوفه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تبریز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 نظری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یک مدار جمع کننده در کامپیوترهای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سیستان و بلوچستان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اصول کامپیوترهای کوانتومی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شیراز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فیزیک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900" u="none" strike="noStrike" dirty="0">
                          <a:effectLst/>
                        </a:rPr>
                        <a:t>اشتراک کوانتومی رمز برای ساختارهای دلخواه دسترسی</a:t>
                      </a:r>
                      <a:endParaRPr lang="fa-IR" sz="900" b="0" i="0" u="none" strike="noStrike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صنعتی شریف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کامپیوتر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مدل‌‌‌‌سازی توزیع کلید کوانتومی بر اساس پایه‌‌‌‌های غیرمتعامد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علم و صنعت ایران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مهندسی کامپیوتر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617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200" b="1" u="none" strike="noStrike" dirty="0">
                          <a:effectLst/>
                        </a:rPr>
                        <a:t>1382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پایان‌نامه کارشناسی ارشد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الگوریتم های کوانتومی تجزیه و شبیه سازی کوانتومی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>
                          <a:effectLst/>
                        </a:rPr>
                        <a:t>دانشگاه فردوسی مشهد</a:t>
                      </a:r>
                      <a:endParaRPr lang="fa-I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100" u="none" strike="noStrike" dirty="0">
                          <a:effectLst/>
                        </a:rPr>
                        <a:t>فیزیک </a:t>
                      </a:r>
                      <a:endParaRPr lang="fa-I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0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222"/>
              </p:ext>
            </p:extLst>
          </p:nvPr>
        </p:nvGraphicFramePr>
        <p:xfrm>
          <a:off x="554865" y="193843"/>
          <a:ext cx="10515600" cy="6519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74"/>
            <a:ext cx="10515600" cy="970671"/>
          </a:xfrm>
        </p:spPr>
        <p:txBody>
          <a:bodyPr>
            <a:normAutofit/>
          </a:bodyPr>
          <a:lstStyle/>
          <a:p>
            <a:pPr algn="ctr"/>
            <a:r>
              <a:rPr lang="fa-IR" sz="3600" dirty="0"/>
              <a:t>سهم موضوعات مختلف اطلاعات </a:t>
            </a:r>
            <a:r>
              <a:rPr lang="fa-IR" sz="3600" dirty="0" smtClean="0"/>
              <a:t>کوانتومی در پایان‌نامه‌های داخل</a:t>
            </a:r>
            <a:endParaRPr lang="en-US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9458"/>
              </p:ext>
            </p:extLst>
          </p:nvPr>
        </p:nvGraphicFramePr>
        <p:xfrm>
          <a:off x="838200" y="1069144"/>
          <a:ext cx="10515600" cy="56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2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812"/>
            <a:ext cx="10515600" cy="900333"/>
          </a:xfrm>
        </p:spPr>
        <p:txBody>
          <a:bodyPr/>
          <a:lstStyle/>
          <a:p>
            <a:r>
              <a:rPr lang="fa-IR" dirty="0" smtClean="0"/>
              <a:t>دانشگاه‌هایی که در حوزه اطلاعات کوانتومی فعال هستند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655450"/>
              </p:ext>
            </p:extLst>
          </p:nvPr>
        </p:nvGraphicFramePr>
        <p:xfrm>
          <a:off x="838200" y="1069144"/>
          <a:ext cx="10515600" cy="5627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8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880</TotalTime>
  <Words>768</Words>
  <Application>Microsoft Office PowerPoint</Application>
  <PresentationFormat>Widescreen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Office Theme</vt:lpstr>
      <vt:lpstr>اطلاعات کوانتومی در ایران </vt:lpstr>
      <vt:lpstr>عناوین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سهم موضوعات مختلف اطلاعات کوانتومی در پایان‌نامه‌های داخل</vt:lpstr>
      <vt:lpstr>دانشگاه‌هایی که در حوزه اطلاعات کوانتومی فعال هستند</vt:lpstr>
      <vt:lpstr>PowerPoint Presentation</vt:lpstr>
      <vt:lpstr>مجلات مرتبط مورد بررسی</vt:lpstr>
      <vt:lpstr>PowerPoint Presentation</vt:lpstr>
      <vt:lpstr>PowerPoint Presentation</vt:lpstr>
      <vt:lpstr>PowerPoint Presentation</vt:lpstr>
      <vt:lpstr>PowerPoint Presentation</vt:lpstr>
      <vt:lpstr>مقایسه تعداد مقالات فیزیک ایران و ترکیه در مجلات APS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اطلاعات کوانتومی در ایران و مقایسه آن با دیگر کشورها</dc:title>
  <dc:creator>JAVAD</dc:creator>
  <cp:lastModifiedBy>JAVAD</cp:lastModifiedBy>
  <cp:revision>75</cp:revision>
  <cp:lastPrinted>2018-08-27T05:28:42Z</cp:lastPrinted>
  <dcterms:created xsi:type="dcterms:W3CDTF">2018-08-22T21:44:42Z</dcterms:created>
  <dcterms:modified xsi:type="dcterms:W3CDTF">2018-08-27T09:13:01Z</dcterms:modified>
</cp:coreProperties>
</file>