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75757"/>
    <a:srgbClr val="CC99FF"/>
    <a:srgbClr val="FB1DF0"/>
    <a:srgbClr val="FC42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E723-F8C9-466D-B113-337FAE900C92}" type="datetimeFigureOut">
              <a:rPr lang="fa-IR" smtClean="0"/>
              <a:t>1434/06/12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A0B7-A6CB-43BA-A570-7739279FC720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ile:Standard_Model_of_Elementary_Particles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File:Standard_Model_Feynman_Diagram_Vertices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IP-Sakurai-best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en.wikipedia.org/wiki/File:Elementary_particle_interactions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9/Black_body.svg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hyperlink" Target="http://en.wikipedia.org/wiki/File:Bohr-atom-PAR.svg" TargetMode="External"/><Relationship Id="rId2" Type="http://schemas.openxmlformats.org/officeDocument/2006/relationships/hyperlink" Target="//upload.wikimedia.org/wikipedia/commons/6/6d/Niels_Boh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4/42/Max_Planck_%28Nobel_1918%29.jp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openxmlformats.org/officeDocument/2006/relationships/hyperlink" Target="//upload.wikimedia.org/wikipedia/commons/f/f5/Photoelectric_effect.svg" TargetMode="External"/><Relationship Id="rId4" Type="http://schemas.openxmlformats.org/officeDocument/2006/relationships/hyperlink" Target="//upload.wikimedia.org/wikipedia/commons/a/a0/Einstein_patentoffice.jpg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//upload.wikimedia.org/wikipedia/commons/7/7d/Hydrogen_fine_structure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b/b2/Hydrogen_transitions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4/41/Hydrogen_spectrum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lectron_self_energy_loop.sv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en.wikipedia.org/wiki/File:Electron-positron-scattering.svg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Beta-minus_Decay.sv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en.wikipedia.org/wiki/File:NuclearReactio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Alpha_Decay.sv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://en.wikipedia.org/wiki/File:Radioactive.svg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hyperlink" Target="http://en.wikipedia.org/wiki/File:Isfahan_Lotfollah_mosque_ceiling_symmetri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en.wikipedia.org/wiki/File:Farsh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Beta_Negative_Decay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Electron-positron-scattering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Pages from lhcc 2-2.jpg                                        0001ED04Macintosh HD                   B8AA18DE: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8000"/>
          </a:blip>
          <a:srcRect l="15790" t="19006" r="10527" b="17888"/>
          <a:stretch>
            <a:fillRect/>
          </a:stretch>
        </p:blipFill>
        <p:spPr bwMode="auto">
          <a:xfrm>
            <a:off x="0" y="-17729"/>
            <a:ext cx="9144000" cy="690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560840" cy="1470025"/>
          </a:xfrm>
        </p:spPr>
        <p:txBody>
          <a:bodyPr>
            <a:normAutofit/>
          </a:bodyPr>
          <a:lstStyle/>
          <a:p>
            <a:r>
              <a:rPr lang="fa-IR" sz="8800" smtClean="0">
                <a:solidFill>
                  <a:srgbClr val="FF0000"/>
                </a:solidFill>
              </a:rPr>
              <a:t>سازوکار هیگز</a:t>
            </a:r>
            <a:endParaRPr lang="fa-IR" sz="880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منصور حقیقت</a:t>
            </a:r>
          </a:p>
          <a:p>
            <a:r>
              <a:rPr lang="fa-I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دانشگاه صنعتی اصفهان</a:t>
            </a:r>
          </a:p>
          <a:p>
            <a:r>
              <a:rPr lang="fa-IR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دانشکده فیزیک</a:t>
            </a:r>
            <a:endParaRPr lang="fa-I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0/00/Standard_Model_of_Elementary_Particles.svg/300px-Standard_Model_of_Elementary_Particle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8250"/>
            <a:ext cx="6624736" cy="6359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1556793"/>
            <a:ext cx="93610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endParaRPr lang="fa-IR" smtClean="0">
              <a:solidFill>
                <a:srgbClr val="FFFF00"/>
              </a:solidFill>
            </a:endParaRPr>
          </a:p>
          <a:p>
            <a:endParaRPr lang="fa-IR">
              <a:solidFill>
                <a:srgbClr val="FFFF00"/>
              </a:solidFill>
            </a:endParaRPr>
          </a:p>
          <a:p>
            <a:endParaRPr lang="fa-IR" smtClean="0">
              <a:solidFill>
                <a:srgbClr val="FFFF00"/>
              </a:solidFill>
            </a:endParaRPr>
          </a:p>
          <a:p>
            <a:endParaRPr lang="fa-IR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188640"/>
            <a:ext cx="288252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fa-IR" sz="2800" smtClean="0"/>
              <a:t>ذرات کشف شده تاکنون</a:t>
            </a:r>
            <a:endParaRPr lang="fa-IR" sz="2800"/>
          </a:p>
        </p:txBody>
      </p:sp>
      <p:sp>
        <p:nvSpPr>
          <p:cNvPr id="7" name="TextBox 6"/>
          <p:cNvSpPr txBox="1"/>
          <p:nvPr/>
        </p:nvSpPr>
        <p:spPr>
          <a:xfrm>
            <a:off x="8028384" y="1556792"/>
            <a:ext cx="864096" cy="1015663"/>
          </a:xfrm>
          <a:prstGeom prst="rect">
            <a:avLst/>
          </a:prstGeom>
          <a:solidFill>
            <a:srgbClr val="CC99FF"/>
          </a:solidFill>
        </p:spPr>
        <p:txBody>
          <a:bodyPr wrap="square" rtlCol="1">
            <a:spAutoFit/>
          </a:bodyPr>
          <a:lstStyle/>
          <a:p>
            <a:r>
              <a:rPr lang="fa-IR" sz="2000" smtClean="0"/>
              <a:t>کوارک</a:t>
            </a:r>
          </a:p>
          <a:p>
            <a:endParaRPr lang="fa-IR" sz="2000"/>
          </a:p>
          <a:p>
            <a:endParaRPr lang="fa-IR" sz="2000"/>
          </a:p>
        </p:txBody>
      </p:sp>
      <p:sp>
        <p:nvSpPr>
          <p:cNvPr id="8" name="TextBox 7"/>
          <p:cNvSpPr txBox="1"/>
          <p:nvPr/>
        </p:nvSpPr>
        <p:spPr>
          <a:xfrm>
            <a:off x="8028384" y="2996952"/>
            <a:ext cx="832803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1">
            <a:spAutoFit/>
          </a:bodyPr>
          <a:lstStyle/>
          <a:p>
            <a:r>
              <a:rPr lang="fa-IR" sz="2400" smtClean="0"/>
              <a:t>لپتون</a:t>
            </a:r>
          </a:p>
          <a:p>
            <a:endParaRPr lang="fa-IR" sz="2400" smtClean="0"/>
          </a:p>
          <a:p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8028384" y="4437113"/>
            <a:ext cx="835676" cy="1008112"/>
          </a:xfrm>
          <a:prstGeom prst="rect">
            <a:avLst/>
          </a:prstGeom>
          <a:solidFill>
            <a:srgbClr val="E75757"/>
          </a:solidFill>
        </p:spPr>
        <p:txBody>
          <a:bodyPr wrap="square" rtlCol="1">
            <a:spAutoFit/>
          </a:bodyPr>
          <a:lstStyle/>
          <a:p>
            <a:r>
              <a:rPr lang="fa-IR" sz="2000" smtClean="0"/>
              <a:t>بوزن</a:t>
            </a:r>
          </a:p>
          <a:p>
            <a:r>
              <a:rPr lang="fa-IR" sz="2000" smtClean="0"/>
              <a:t> پیمانه ای</a:t>
            </a:r>
            <a:endParaRPr lang="fa-I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7/75/Standard_Model_Feynman_Diagram_Vertices.png/400px-Standard_Model_Feynman_Diagram_Vertic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258"/>
            <a:ext cx="7848872" cy="671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0"/>
            <a:ext cx="1893467" cy="523220"/>
          </a:xfrm>
          <a:prstGeom prst="rect">
            <a:avLst/>
          </a:prstGeom>
          <a:solidFill>
            <a:srgbClr val="E75757"/>
          </a:solidFill>
        </p:spPr>
        <p:txBody>
          <a:bodyPr wrap="none" rtlCol="1">
            <a:spAutoFit/>
          </a:bodyPr>
          <a:lstStyle/>
          <a:p>
            <a:r>
              <a:rPr lang="fa-IR" sz="2800" smtClean="0"/>
              <a:t>سازوکار هیگز</a:t>
            </a:r>
            <a:endParaRPr lang="fa-IR" sz="28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667000"/>
            <a:ext cx="2963863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7365224" cy="584775"/>
          </a:xfrm>
          <a:prstGeom prst="rect">
            <a:avLst/>
          </a:prstGeom>
          <a:solidFill>
            <a:srgbClr val="E75757"/>
          </a:solidFill>
        </p:spPr>
        <p:txBody>
          <a:bodyPr wrap="square" rtlCol="1">
            <a:spAutoFit/>
          </a:bodyPr>
          <a:lstStyle/>
          <a:p>
            <a:r>
              <a:rPr lang="en-US" sz="3200" smtClean="0"/>
              <a:t>Kibble-Guralnik-Hagen-Englert-Brout-</a:t>
            </a:r>
            <a:r>
              <a:rPr lang="en-US" sz="3200" smtClean="0"/>
              <a:t>Higgs</a:t>
            </a:r>
            <a:endParaRPr lang="fa-IR"/>
          </a:p>
        </p:txBody>
      </p:sp>
      <p:pic>
        <p:nvPicPr>
          <p:cNvPr id="23561" name="Picture 9" descr="AIP-Sakurai-b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75" y="2636912"/>
            <a:ext cx="5316111" cy="3744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5576" y="2204864"/>
            <a:ext cx="757560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i="1" smtClean="0"/>
              <a:t>Physical Review Letters</a:t>
            </a:r>
            <a:r>
              <a:rPr lang="en-US" smtClean="0"/>
              <a:t> </a:t>
            </a:r>
            <a:r>
              <a:rPr lang="en-US" b="1" smtClean="0"/>
              <a:t>13</a:t>
            </a:r>
            <a:r>
              <a:rPr lang="en-US" smtClean="0"/>
              <a:t> (9) 321(1964); </a:t>
            </a:r>
            <a:r>
              <a:rPr lang="en-US" b="1" smtClean="0"/>
              <a:t>13</a:t>
            </a:r>
            <a:r>
              <a:rPr lang="en-US" smtClean="0"/>
              <a:t>(16)  508(1964); </a:t>
            </a:r>
            <a:r>
              <a:rPr lang="en-US" b="1" smtClean="0"/>
              <a:t>13</a:t>
            </a:r>
            <a:r>
              <a:rPr lang="en-US" smtClean="0"/>
              <a:t>(20)  585 (1964) </a:t>
            </a:r>
            <a:endParaRPr lang="fa-I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517" y="764704"/>
            <a:ext cx="841448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a-IR" sz="2800" smtClean="0"/>
              <a:t>سازوکار هیگز: جرم دار شدن ذرات در اثر برهمکنش با ذره ی اسکالر</a:t>
            </a:r>
            <a:endParaRPr lang="fa-IR" sz="2800"/>
          </a:p>
        </p:txBody>
      </p:sp>
      <p:sp>
        <p:nvSpPr>
          <p:cNvPr id="3" name="Rectangle 2"/>
          <p:cNvSpPr/>
          <p:nvPr/>
        </p:nvSpPr>
        <p:spPr>
          <a:xfrm>
            <a:off x="2882349" y="1844824"/>
            <a:ext cx="626165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a-IR" sz="2400" smtClean="0"/>
              <a:t>نیروی الکترومغناطیس: بلندبرد- فوتون وهیگز بی برهمکنش </a:t>
            </a:r>
            <a:endParaRPr lang="fa-IR" sz="2400"/>
          </a:p>
        </p:txBody>
      </p:sp>
      <p:sp>
        <p:nvSpPr>
          <p:cNvPr id="4" name="Rectangle 3"/>
          <p:cNvSpPr/>
          <p:nvPr/>
        </p:nvSpPr>
        <p:spPr>
          <a:xfrm>
            <a:off x="4572000" y="2780928"/>
            <a:ext cx="4572000" cy="954107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fa-IR" sz="2800" smtClean="0"/>
              <a:t>نیروی صعیف: کوتاه برد- </a:t>
            </a:r>
            <a:r>
              <a:rPr lang="en-US" sz="2800" smtClean="0"/>
              <a:t>w,z</a:t>
            </a:r>
            <a:r>
              <a:rPr lang="fa-IR" sz="2800" smtClean="0"/>
              <a:t>وهیگز باهم برهمکنش می کنند </a:t>
            </a:r>
            <a:endParaRPr lang="fa-IR" sz="2800"/>
          </a:p>
        </p:txBody>
      </p:sp>
      <p:sp>
        <p:nvSpPr>
          <p:cNvPr id="25602" name="AutoShape 2" descr="data:image/jpeg;base64,/9j/4AAQSkZJRgABAQAAAQABAAD/2wCEAAkGBwgHBgkIBwgKCgkLDRYPDQwMDRsUFRAWIB0iIiAdHx8kKDQsJCYxJx8fLT0tMTU3Ojo6Iys/RD84QzQ5OjcBCgoKDQwNGg8PGjclHyU3Nzc3Nzc3Nzc3Nzc3Nzc3Nzc3Nzc3Nzc3Nzc3Nzc3Nzc3Nzc3Nzc3Nzc3Nzc3Nzc3N//AABEIAJ0AfAMBIgACEQEDEQH/xAAbAAABBQEBAAAAAAAAAAAAAAAFAQIDBAYAB//EADwQAAIBAwMBBgQEAwcEAwAAAAECAwAEEQUSITEGEyJBUXEUYYGRQqGxwSMy0QdSYnKSwuEVM2PxFiQl/8QAGQEAAwEBAQAAAAAAAAAAAAAAAQIDAAQF/8QAJxEAAgICAgECBgMAAAAAAAAAAAECEQMhEjFBEyIEMlFxgfAUM2H/2gAMAwEAAhEDEQA/APDsU4CnFcVwxTJBHwLliPlVgJxTLIbpGx5CrojojJA+ZcYpF61au4yrKAOtVelAJxyTSYpRnFd4fUfeiYY2Kb0pxx6/akwKIo33pKWnDpQoAwj1ptPbk802hQBK6lpcUDDmJJrgM+ddtOAfWnKvGaZDFvSwO8fHPHlROOPcAcVS0VczSewo3FFyeKEnRSC0C9VDQ91tUHdkcihrd4ThjWi1yLZ3O70P34oRIFx5gnzpYsMkUm48Oc4NN27jUpAx/JSFmPIVVx5AU9k2iPZyflSbasR2txKCYoZnHqiEj8qhZSDgkgjjBFbkbiyPHOKXgMADnil2E55HFIBzRuwDTSUpFKqZoMw0AGnAcVMkJP4aeIT6UjZqIpQeMdBTNpqSR1J4pm4Zp0ZhTs+P40uPQdfrWlt0BfjzYVnezu5p5Svlt/etPbJgjgdalkey+PoZrtszSQKkYY+LqPahs8AVMFemASFwc0V7WXE1o9q0CKWZW8Rz4cYrNPd6i4PCLz0C/wBanjTasebSdELxsFO1fDuYA/WqkoIXxAg5p7Sz4KmbGPINULEn+Zifc1emRsOp2r1CK2jhhitkVFCg7SScfWgc8kk8zyynLyMWY+pJyabS1owUdoMpSl2yZrw/CRwMibUPhIQA+ecnqaql1z0pzCk2AdQaKSFbbI9/+GpFlZeiA0qJubAq3FbsBnA+lB0gUyv39xjwqP8ATSd7c/3j9hV0xkdMewFNCOf/AFS2g0ygUI8vvXYbHFT3BPGDxUQyfOqIRhrsopEtxkf3f3rXQxglTtPWsp2UVnuJwOmFz+dbe0jyyAdAahlezpxLRR7V2yPLa942zar4/KgctraJCzLNk7ScgEZ4rXdsYlE9oSMDYw6j1FALpFXT7p1G7EbAfPiowlpFpx2zFLGdoJHB6D964ocZwQBxnFaldNWPXo7UrlYQveZXP4Qf1Ip3bHT4LWzhlgRU7ybxBMgdD5eVWWVWkSeJpN/QyJxnGRn3p232+9F4+0N9GgSJLVFAx4IAKGSM0sryPjc7FjgYGTVYt+STS8DO6dxlVJ9hT1hkXGRwfWjeiIbnFmLeHecuJguJPmCfMc0Xu9BlFi7rw6jcOfQ8/lmpPLTplVi1aMra2pXUUif8Y3AeoxmjL2SxnCFs+lJc23dahoj54kzGSD6MR+9HJbQK+0jz96WU7poyhTaM3JDtblfvUQXHktGriAFsYIz69KrfDbudw+pArchXEykjszfy0gJHkKnnQAjAqMqBXSiDNH2JXdNdFgPwf7q32mwBtq8YZs9cVhOxAPeXIKnB2Dj2avQ9OjxNEOcAjy9q5c72deBe1FL+0WSa0vLFLeJH3RuTk9MEYrJLcX1wyW7QqkckiRsVJ4ywH716D27ize2Xyhb9RQCwhV9T09Sm8NdRjbnrzn9qhCXsLyg3MZrHewjVLmzjX4g3wgG5c7VCtkev4RWK1/UbydxZ3rRfwmDYUEYJHzJ9a9NjC3dhcSk+KbUpXJx14GP1odFfSW+6KO2sZE3HmWzjYkn54yfrRxz4+BckXNWeWZUfiH3pdyYzvX717FbXUj4D2GnnB4xbBcH6UU1JLS6kia10iytyUHLIHYn1yfKqfya7RNfDtvs8a0uWWGcPBdBGAxkEDj0re2mi6i1xG1xdzyxqeVEmN35c1oraK4aMxpDaIvILCzjJ/Si+n2omsYm3ENjb4QANwPtxXPkzt7OnHhS7PJ9cjUaNaXKuv8DVGhyOCoZA3T3Bp0mgzNJj4uVj6ySE8+Wat9tIN2jayFUYt7+Ns9c5DL9DyPtWi+GLxpKV3B1De4IzTqbjBUTlDlkd/wCGHn0OSKRgzlsZBBJI8xVL/oi5Phz9v6Vup7PwneOeaotbnPgXj2zTLMxHgR5xPIzNyMU1WI9/akkWQN4sZ96blh6feu9HDZr+woLG6Y4wCn716NpwPfQejMBXnPYMborsng71H5GvSdKJkmhxxtkGQfMdK4/iOztwfKN/tAYrqNoo6GJvw/OhXZcmbtLpQdCESVnPhx0jeiP9oM0x1a2S3haTu4yGwwGMkHzof2WmnfWVM0TIqWlw4LeZCD+tc6/rLPsvqvwWg6Osu1TMHeTjk7ivHHGfKqNjJHLKF+HhMR+T5+4NFO0LzR2NlbpDIB8BvDD8LGRuh9eAar9npHmkTdGVf8SgYB+Y/p5UFfG2Mu6QfsdA+IUSQHazDlH5I+v9aLdo9PWzS0cMi7YVjyVycqAM1o9DiC2qnaM+1P1iGOS2LOm4j061oxbxORzvPWZI8qludQbd8LHbQwIfFNOPM/IeZ98/KrujmSON4o70yjOW3KFXJH4R5DjzOaTXbqS1nzIjPGOU2qSoGfL9/OmaZrEMV3NuVvHECPDnoT/WpNWujtiAe2cGdK7RJChcSWsU7OP8Lrn34arWj3Bl0XT5VeHxWycFgCPDVrtKyXVnq08ZZfidFmUKVxkqQf8AZQHszq0Q7NaejpkpFs/lz0JH7U8U3i/JOTrL+C1dXe0HLID68GhMtwN5/lPsas3epQt1VOfMqR+1DJNUiVyNq/6TVIx0LKZhbk5aoRTpn3EUzNemjyzYdhf+zd/51P5V6Lo7qbpVGBhhuPn1HSvNuxDEQ3OOhcfpW/01RHcRbSCWfoT6kedcmftnZg+VFvt6ManblecxEOB654oZoUrprE8rk4j025ZflnaOnlUnbi6//Uh8WcRdfTxUJ0u67qbUJDtUrp8vGeviXP6VzrWMtVzo1OuIW7lFIyunRbQByeCce+TVPs/MHuBGo/lfO4DJB+Xzqrq+pLdNbydBJaRjwnHkQeR9aJaPr2kWcQS40y4xjraFQMemMg4+XNDfHSNfF7PVNGcG2VMgkdef1qXUpligO7qfKsdpfbns3Co+Ha4iGcEPEePtmoNe7aaHc8rdzJjgMsTH8iMGspS9HhWzlUOWXl4Ll+YJwyNkMD0bK59jVXR4Nt3dvGu8BVXBGQDnkVmP/kC30oSwh+LfOFlcNaoPmTls/QVobDU4bO0NpK0U8pPjcAjLZxx9B9eTXPKEonfyuOiv2nWJ9VWJRGBNp80ZUdOUcnj6Vh+w0HxHZOz/AIHeAGUD5+P8utabtDeCfWLBhJHtdZEwhzxsYdazP9n+qCz7IRx7Ru+IcA59j+9Vx36T/fqJNVOP2LV/pwAlZkTbH5qOKESWsBkbwnr5Jmid/qbyZ8eOoz60De7YOcOOT5iqxUq2Tm1ZjYNGvbhvBFtHq5A/5otbdjr2UjMiey0fsWjTBI5HPNHbe9CgBdoz+lXlml4OeOCPkAR6XL2YgzPbBkkbqJsknp6VrLTuXs47tHYMSpC546jNZntnfb4Igzg4ORk+VLYasJLGKBVYrwCTwPp50rUpJNlYuMXSJu2c9xJqkAt4+8HdHJDYx4qAx3k0E26a3k7tkeKUKPwMOTVvtFdl9QRgV4jHX3NDRdkA85J9DTwj7RZS91ojTWJIkETtuRM7HA6/8UQt9d2AlNpbAx60FuIot+5VZM84BGKaGRV2qFHzpmkBNsuDUXBPiOSaU6gzdWJ96oMAaUKB5n70dULxdlyTVbi32925VMcHPSrVr2mk27SxLdd2aFsu4Da7Lj+6cVTkZw2Hd3PzOaCgn2FykujX2ut/Eajby5ytvG7Ox44wfP3IFC9Avjb6cIyBguWwaBLI4RowWRH4c+ZqaONtmIroYA6FMfvW9NJUB5W6NJLeqxP8QVTNwhJO49fWg5FwB4ZF98mo2F0Tnco9mocBXNhT/rcMP8mZGHoMD71da/mk0qS5EjRt3RZQnkfesghoysuNHZP/AB4qjgkJGbZDYP37PNcM0r5xmRs0Uhue6ZCcnB6ZoDZPtQ/5qt97ll5xj0pmgRlou6rOHugc/gx+Zqk0xA61Wv5iZwc/hqv3retZRC57LjSMecnNM75h1pqtmJc00miqC260SielNyD+Gq+ea6txQOTJvij5LTGkLHJwPTFR0o461qRuTZzM3mfvSCVlOQ35VGzc4ppNahbLnxJPUCk781Tz867dS8Ubkcpq8Zf/AKhH+DFUBUxJ7sj5UzFR0L4BFS95yKqrUgNMZDpXJf6UgwaY381L5UDWTL0wKQmmrS1g2dmkzXeZpKJrOJphNdmkoGsQmkrjSULFOrq6uoAP/9k="/>
          <p:cNvSpPr>
            <a:spLocks noChangeAspect="1" noChangeArrowheads="1"/>
          </p:cNvSpPr>
          <p:nvPr/>
        </p:nvSpPr>
        <p:spPr bwMode="auto">
          <a:xfrm>
            <a:off x="9007475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5604" name="AutoShape 4" descr="data:image/jpeg;base64,/9j/4AAQSkZJRgABAQAAAQABAAD/2wCEAAkGBwgHBgkIBwgKCgkLDRYPDQwMDRsUFRAWIB0iIiAdHx8kKDQsJCYxJx8fLT0tMTU3Ojo6Iys/RD84QzQ5OjcBCgoKDQwNGg8PGjclHyU3Nzc3Nzc3Nzc3Nzc3Nzc3Nzc3Nzc3Nzc3Nzc3Nzc3Nzc3Nzc3Nzc3Nzc3Nzc3Nzc3N//AABEIAJ0AfAMBIgACEQEDEQH/xAAbAAABBQEBAAAAAAAAAAAAAAAFAQIDBAYAB//EADwQAAIBAwMBBgQEAwcEAwAAAAECAwAEEQUSITEGEyJBUXEUYYGRQqGxwSMy0QdSYnKSwuEVM2PxFiQl/8QAGQEAAwEBAQAAAAAAAAAAAAAAAQIDAAQF/8QAJxEAAgICAgECBgMAAAAAAAAAAAECEQMhEjFBEyIEMlFxgfAUM2H/2gAMAwEAAhEDEQA/APDsU4CnFcVwxTJBHwLliPlVgJxTLIbpGx5CrojojJA+ZcYpF61au4yrKAOtVelAJxyTSYpRnFd4fUfeiYY2Kb0pxx6/akwKIo33pKWnDpQoAwj1ptPbk802hQBK6lpcUDDmJJrgM+ddtOAfWnKvGaZDFvSwO8fHPHlROOPcAcVS0VczSewo3FFyeKEnRSC0C9VDQ91tUHdkcihrd4ThjWi1yLZ3O70P34oRIFx5gnzpYsMkUm48Oc4NN27jUpAx/JSFmPIVVx5AU9k2iPZyflSbasR2txKCYoZnHqiEj8qhZSDgkgjjBFbkbiyPHOKXgMADnil2E55HFIBzRuwDTSUpFKqZoMw0AGnAcVMkJP4aeIT6UjZqIpQeMdBTNpqSR1J4pm4Zp0ZhTs+P40uPQdfrWlt0BfjzYVnezu5p5Svlt/etPbJgjgdalkey+PoZrtszSQKkYY+LqPahs8AVMFemASFwc0V7WXE1o9q0CKWZW8Rz4cYrNPd6i4PCLz0C/wBanjTasebSdELxsFO1fDuYA/WqkoIXxAg5p7Sz4KmbGPINULEn+Zifc1emRsOp2r1CK2jhhitkVFCg7SScfWgc8kk8zyynLyMWY+pJyabS1owUdoMpSl2yZrw/CRwMibUPhIQA+ecnqaql1z0pzCk2AdQaKSFbbI9/+GpFlZeiA0qJubAq3FbsBnA+lB0gUyv39xjwqP8ATSd7c/3j9hV0xkdMewFNCOf/AFS2g0ygUI8vvXYbHFT3BPGDxUQyfOqIRhrsopEtxkf3f3rXQxglTtPWsp2UVnuJwOmFz+dbe0jyyAdAahlezpxLRR7V2yPLa942zar4/KgctraJCzLNk7ScgEZ4rXdsYlE9oSMDYw6j1FALpFXT7p1G7EbAfPiowlpFpx2zFLGdoJHB6D964ocZwQBxnFaldNWPXo7UrlYQveZXP4Qf1Ip3bHT4LWzhlgRU7ybxBMgdD5eVWWVWkSeJpN/QyJxnGRn3p232+9F4+0N9GgSJLVFAx4IAKGSM0sryPjc7FjgYGTVYt+STS8DO6dxlVJ9hT1hkXGRwfWjeiIbnFmLeHecuJguJPmCfMc0Xu9BlFi7rw6jcOfQ8/lmpPLTplVi1aMra2pXUUif8Y3AeoxmjL2SxnCFs+lJc23dahoj54kzGSD6MR+9HJbQK+0jz96WU7poyhTaM3JDtblfvUQXHktGriAFsYIz69KrfDbudw+pArchXEykjszfy0gJHkKnnQAjAqMqBXSiDNH2JXdNdFgPwf7q32mwBtq8YZs9cVhOxAPeXIKnB2Dj2avQ9OjxNEOcAjy9q5c72deBe1FL+0WSa0vLFLeJH3RuTk9MEYrJLcX1wyW7QqkckiRsVJ4ywH716D27ize2Xyhb9RQCwhV9T09Sm8NdRjbnrzn9qhCXsLyg3MZrHewjVLmzjX4g3wgG5c7VCtkev4RWK1/UbydxZ3rRfwmDYUEYJHzJ9a9NjC3dhcSk+KbUpXJx14GP1odFfSW+6KO2sZE3HmWzjYkn54yfrRxz4+BckXNWeWZUfiH3pdyYzvX717FbXUj4D2GnnB4xbBcH6UU1JLS6kia10iytyUHLIHYn1yfKqfya7RNfDtvs8a0uWWGcPBdBGAxkEDj0re2mi6i1xG1xdzyxqeVEmN35c1oraK4aMxpDaIvILCzjJ/Si+n2omsYm3ENjb4QANwPtxXPkzt7OnHhS7PJ9cjUaNaXKuv8DVGhyOCoZA3T3Bp0mgzNJj4uVj6ySE8+Wat9tIN2jayFUYt7+Ns9c5DL9DyPtWi+GLxpKV3B1De4IzTqbjBUTlDlkd/wCGHn0OSKRgzlsZBBJI8xVL/oi5Phz9v6Vup7PwneOeaotbnPgXj2zTLMxHgR5xPIzNyMU1WI9/akkWQN4sZ96blh6feu9HDZr+woLG6Y4wCn716NpwPfQejMBXnPYMborsng71H5GvSdKJkmhxxtkGQfMdK4/iOztwfKN/tAYrqNoo6GJvw/OhXZcmbtLpQdCESVnPhx0jeiP9oM0x1a2S3haTu4yGwwGMkHzof2WmnfWVM0TIqWlw4LeZCD+tc6/rLPsvqvwWg6Osu1TMHeTjk7ivHHGfKqNjJHLKF+HhMR+T5+4NFO0LzR2NlbpDIB8BvDD8LGRuh9eAar9npHmkTdGVf8SgYB+Y/p5UFfG2Mu6QfsdA+IUSQHazDlH5I+v9aLdo9PWzS0cMi7YVjyVycqAM1o9DiC2qnaM+1P1iGOS2LOm4j061oxbxORzvPWZI8qludQbd8LHbQwIfFNOPM/IeZ98/KrujmSON4o70yjOW3KFXJH4R5DjzOaTXbqS1nzIjPGOU2qSoGfL9/OmaZrEMV3NuVvHECPDnoT/WpNWujtiAe2cGdK7RJChcSWsU7OP8Lrn34arWj3Bl0XT5VeHxWycFgCPDVrtKyXVnq08ZZfidFmUKVxkqQf8AZQHszq0Q7NaejpkpFs/lz0JH7U8U3i/JOTrL+C1dXe0HLID68GhMtwN5/lPsas3epQt1VOfMqR+1DJNUiVyNq/6TVIx0LKZhbk5aoRTpn3EUzNemjyzYdhf+zd/51P5V6Lo7qbpVGBhhuPn1HSvNuxDEQ3OOhcfpW/01RHcRbSCWfoT6kedcmftnZg+VFvt6ManblecxEOB654oZoUrprE8rk4j025ZflnaOnlUnbi6//Uh8WcRdfTxUJ0u67qbUJDtUrp8vGeviXP6VzrWMtVzo1OuIW7lFIyunRbQByeCce+TVPs/MHuBGo/lfO4DJB+Xzqrq+pLdNbydBJaRjwnHkQeR9aJaPr2kWcQS40y4xjraFQMemMg4+XNDfHSNfF7PVNGcG2VMgkdef1qXUpligO7qfKsdpfbns3Co+Ha4iGcEPEePtmoNe7aaHc8rdzJjgMsTH8iMGspS9HhWzlUOWXl4Ll+YJwyNkMD0bK59jVXR4Nt3dvGu8BVXBGQDnkVmP/kC30oSwh+LfOFlcNaoPmTls/QVobDU4bO0NpK0U8pPjcAjLZxx9B9eTXPKEonfyuOiv2nWJ9VWJRGBNp80ZUdOUcnj6Vh+w0HxHZOz/AIHeAGUD5+P8utabtDeCfWLBhJHtdZEwhzxsYdazP9n+qCz7IRx7Ru+IcA59j+9Vx36T/fqJNVOP2LV/pwAlZkTbH5qOKESWsBkbwnr5Jmid/qbyZ8eOoz60De7YOcOOT5iqxUq2Tm1ZjYNGvbhvBFtHq5A/5otbdjr2UjMiey0fsWjTBI5HPNHbe9CgBdoz+lXlml4OeOCPkAR6XL2YgzPbBkkbqJsknp6VrLTuXs47tHYMSpC546jNZntnfb4Igzg4ORk+VLYasJLGKBVYrwCTwPp50rUpJNlYuMXSJu2c9xJqkAt4+8HdHJDYx4qAx3k0E26a3k7tkeKUKPwMOTVvtFdl9QRgV4jHX3NDRdkA85J9DTwj7RZS91ojTWJIkETtuRM7HA6/8UQt9d2AlNpbAx60FuIot+5VZM84BGKaGRV2qFHzpmkBNsuDUXBPiOSaU6gzdWJ96oMAaUKB5n70dULxdlyTVbi32925VMcHPSrVr2mk27SxLdd2aFsu4Da7Lj+6cVTkZw2Hd3PzOaCgn2FykujX2ut/Eajby5ytvG7Ox44wfP3IFC9Avjb6cIyBguWwaBLI4RowWRH4c+ZqaONtmIroYA6FMfvW9NJUB5W6NJLeqxP8QVTNwhJO49fWg5FwB4ZF98mo2F0Tnco9mocBXNhT/rcMP8mZGHoMD71da/mk0qS5EjRt3RZQnkfesghoysuNHZP/AB4qjgkJGbZDYP37PNcM0r5xmRs0Uhue6ZCcnB6ZoDZPtQ/5qt97ll5xj0pmgRlou6rOHugc/gx+Zqk0xA61Wv5iZwc/hqv3retZRC57LjSMecnNM75h1pqtmJc00miqC260SielNyD+Gq+ea6txQOTJvij5LTGkLHJwPTFR0o461qRuTZzM3mfvSCVlOQ35VGzc4ppNahbLnxJPUCk781Tz867dS8Ubkcpq8Zf/AKhH+DFUBUxJ7sj5UzFR0L4BFS95yKqrUgNMZDpXJf6UgwaY381L5UDWTL0wKQmmrS1g2dmkzXeZpKJrOJphNdmkoGsQmkrjSULFOrq6uoAP/9k="/>
          <p:cNvSpPr>
            <a:spLocks noChangeAspect="1" noChangeArrowheads="1"/>
          </p:cNvSpPr>
          <p:nvPr/>
        </p:nvSpPr>
        <p:spPr bwMode="auto">
          <a:xfrm>
            <a:off x="9007475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5606" name="Picture 6" descr="http://t0.gstatic.com/images?q=tbn:ANd9GcRVjk84lXG8bRV2fGzS0l5Wkv2F4nhi5yVbk-zVoHitz1oS772w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1895475" cy="2409826"/>
          </a:xfrm>
          <a:prstGeom prst="rect">
            <a:avLst/>
          </a:prstGeom>
          <a:noFill/>
        </p:spPr>
      </p:pic>
      <p:pic>
        <p:nvPicPr>
          <p:cNvPr id="25608" name="Picture 8" descr="http://t0.gstatic.com/images?q=tbn:ANd9GcQamh_DigtQQdY6SrlY4bjn08_89HeVSq9VMGkWCDddl4lOdiFQ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080" y="3933056"/>
            <a:ext cx="4105920" cy="3159634"/>
          </a:xfrm>
          <a:prstGeom prst="rect">
            <a:avLst/>
          </a:prstGeom>
          <a:noFill/>
        </p:spPr>
      </p:pic>
      <p:pic>
        <p:nvPicPr>
          <p:cNvPr id="25610" name="Picture 10" descr="http://www.lhc-closer.es/img/subidas/6_5_1_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93096"/>
            <a:ext cx="291632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10" y="764704"/>
            <a:ext cx="8412162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0"/>
            <a:ext cx="7308412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fa-IR" sz="2800" smtClean="0"/>
              <a:t>رویدادهای بازسازی شده مربوط به واپاشی هیگز به دو فوتون</a:t>
            </a:r>
            <a:endParaRPr lang="fa-IR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234674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1">
            <a:spAutoFit/>
          </a:bodyPr>
          <a:lstStyle/>
          <a:p>
            <a:r>
              <a:rPr lang="fa-IR" sz="2400" smtClean="0"/>
              <a:t>ذره هیگز در سال 1964 پیشنهاد شد و در 14 مارس 2013 کشف شد </a:t>
            </a:r>
            <a:endParaRPr lang="fa-IR" sz="2400"/>
          </a:p>
        </p:txBody>
      </p:sp>
      <p:pic>
        <p:nvPicPr>
          <p:cNvPr id="29698" name="Picture 2" descr="http://upload.wikimedia.org/wikipedia/commons/thumb/4/4c/Elementary_particle_interactions.svg/250px-Elementary_particle_interactions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11670"/>
            <a:ext cx="5436096" cy="3892247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43000"/>
            <a:ext cx="4048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data:image/jpeg;base64,/9j/4AAQSkZJRgABAQAAAQABAAD/2wCEAAkGBxQTEhUUEhQWFRUXGBcXGBYYGBwcGBcXGBcYFxgXFRQYHCggGBolHBcYITEhJSkrLi4uFx8zODMsNygtLisBCgoKDg0OGhAQGiwkHCQsLCwsLCwsLCwsLCwsLCwsLCwsLCwsLCwsLCwsLCwsLCwsLCwsLCwsLCwsLCwsLCwsLP/AABEIALcBEwMBIgACEQEDEQH/xAAcAAABBQEBAQAAAAAAAAAAAAAFAAMEBgcCAQj/xABFEAABAwEFBAYHBAgFBQEAAAABAAIRAwQFEiExBkFRYRMicYGRoRYyUrHB0fAHQmKyFSMkcnOSouEUMzSC8TVTY6PCQ//EABoBAAIDAQEAAAAAAAAAAAAAAAACAQMEBQb/xAAtEQACAgIBAwIDCAMAAAAAAAAAAQIRAyExBBJBIlEFMmFxkaGxwdHh8BMjkv/aAAwDAQACEQMRAD8AyQleSvEkoHTRKLWG4alTMiAp2xNxm0VZIyB92ZPn5rSbpug1nmnRhjKcY6kTro1g3uMdwzO4EAzsbIO4Epeh59nyW009laA1DnHi57pPaAQPABPej1H2G+HzUWFGIeh7vZPgvfQ93snwW3ej1H/tt8B8l6NnaPsN8AosmjEPQ8+yV76IO9krcBs9S9hvgPkl6PUvYb4D5IsijEDsk7TCVz6IH2VuXo9S9hvgPkl6PUvYb4BTYUYb6Hn2fJcnZKPu+S3GpszROrB3SPykKt3pdpoVWMkllTEGTmWva0vw4tS0ta4icxhIJORUWFGZein4UvRP8KvVYhupAQ6vezBoC7sRbCirein4UvRT8KsDr3dupn67l4L6j1qZCm2AA9FPwr0bK/hVps1603ZTB4FTsQAJ1AzgankOZ0UWFFKGyf4V76I/hW2WbZhjGjGA98dYkSJ3hrTIA4b+JKe/QVP2GfyN+Sm2FGG+iX4fcl6Jfh9y3P8AQVL2G/yt+SX6Dpew3+UfJFhRhvol+EeSXol+EeS3P9C0/Yb/ACj5Jfoen7DfAKbCjDPRPkPJejZL8I8luf6Hp+w3wCX6Ip+w3wCiwow70QPsqFa9lC3QQt9dclE602fyhCL22ZbhJojC72fuu5EaDtEayZ0Q2FHzxbbC6mesO9RyVpd/XQHtmNQct4IkEHgQQR3LNq9LA4tOoMITA5BXq5leqQEkvUlBA4kUkgpJNV+zFgFkrPGoY785WibCUMNhY7e91R7jxONzQT/ta0dwWd/Zo79irfuO/OVpWxj5u+h2O8qjwofJKCLiuC9cvcq1tNe72fq6OT4lztcA5Dj/AG4pG6VsshBzdIswrjiuhaBxWM2upaMWLpa0+10jh/SCn7FtVXpOw1SXDjvjnxSLIi+fSSibI2oE4Cqlct+ioAQZlWShWlMpWZmqJa6AXDSvSUxB64rOtqdoG1a9NtEB4olxxDNpeWOZkRqAHOz3zwEkttdezj+opGC71nDcOHeD4HfJiqFgYMLBnvPD6/udwcfVkEC00R61Z+eoaNf7DnonbNZKrh+qoAD2n5Tzz+EqxXPczAcbus45zr3jmpJDxa6rHSGilSIbuaS+sHR4Nz5JHOyaK3bLBXY1p6RoOIAgAEdZzWiOrzzTFGlVqYujfRrhpwuALSQ4atMaFWW9WgAfxaI/9tP5+aFfZtSxU6jjnPQgECA0dBTd0e+SwvLS7UmZgiEtssaXan9v6AS1WRkxVpOon2h6p+uSYdTqURIdiYdHDMDgfFaJe7w2n/ltqgua0tLoydll1TidOEAZSXDMDNBb6uA2eX0etT+9TOZA4t3keY5jJNGVoqZdtmNoWWynOQqgDGzgeI4tPFFXNWNMqPs1VtWliYWwYcIInVrm+yR75C1m5L2ZaqLajMpyLd7XDVp+tIKeMkwJULwrorgqQPCU2569cVErVVIEoVE4Cq3eO0VKh6xJPstEn5DvKYu/bWhUOEFzHHQPET2EEjulL3Lix/8AFOrrRbVy8Iey8Ad6ksrShtCUUXaCgA54A0qv/rbTqH+p5PesW2oGG01AOXuW2bRvmq8f+Qn/ANVIfBYntX/qqnd7gpXJANDl00JlOAJgHHR9AJLwleIAfCUJL0nJQSah9mLv2Sv/AA3/AJyVY9nNqW0rvosY01Kv6zqgwGjpqkFzufAeWSqV13Z0NkEVDJBxAOIEkyWwNR2pi4o6Q0HHAc3Uzxa71mdxg/8ACqlkvg3Y+krc/uLDV2/qYiH0gIjNrpyPaFxTvhtV5qfddAPLIATyn3hBr0uoNB48UIuK29DXwP8AUfkJ3HTz08FX3N6ZpjijB9y86LjbHZHh5Ks2psuncJV0NiY5gwhALfZYVb0PFpkK47WaNQZ9UnwWn3TbZGqyN9Mtdnorrs1bpaJ1GSaLMvUw8mjUaspq8rVgpudwCh2OvIQvbC1EUg0auIbHEHL3we5XJ2YWAqjjhxnN9WSP3ZgdkmezNM0qLagLT6sRO8u3u8dBpA5pX5af1rqdMEua0Ma1ubh9wOAHIVNycui5rU6mA5nRQcnPIBgaEtaSZ7o9yp6jNGHLoIonbK1ntf0dQdYFuHJokGfVDcsAwyDGjoObZMm+rUKdcufUpskFp0L8nS2BqR1n+KmWfZ1oHWqOmCCWdVxmJGPNwGQ0jQKdYbjs1IzTosDvaIxO/ndJWCXxHHHjZNFbdZnVnOaw1fXYSTTc1oLHtJ67gBMNjuRu77prMGVUD15luL1yScpA+8jDimbRaWU2lz3tY0auc4NHicljyfEcsn6dfiN4oYp3QwBocXPwlpEmM2xh9WOG9TmUwNBCboWhr2hzHNe06OaQQewjJOErJPLklqTYFF+0azYKlCv91/6p/aJcw9sY8+DVxsJbzQtXQuPUq5Dk8DI94BHcFY9sbD01jqtiS0Y29rMz4txDvWbNtpFOlWGbmQf91M/Et813PhuXux17CNG4VQmHFOF+JrXDQgHxUao5dUUbr1FU77vo9ZlM6Tid8G8+aLXza8LHGc9B2lUOod3FV5JVpGzpsSl6mHrDYW4CXZ5eZzJQm23OCJ1jf/ddUbcQMMSOLcvJOVbU4sLYhu8nUjgBzVEmnwbYqSZzZ776NoDjJAzJ8ie5Hbl2mpPIbjbJ0E+5ZXaqrq9dzW6A592XwRSxUmBuB7J7pn5ItopfTKVss19WsG1VWzmHCe9jFkW0/wDqqnaPcFa6to6G0y5xJe1pMmSPuiT2ADuVT2gfNoec4JBHPIDJaMbOfkxuEmvYGYV3KTm8D3LwKwrOhCS8XiAJhj6/40T1jsbqrgxglx3aePDRNin1ZM8uZ55/PcrHskIqOfwbl/MJy4SISSlSsuxQ75JFuul2NgZUyqNAD4ORIGTuzLyQ6/LBmHNJa4ZtcNxGhXFsrupvFYAkg9YcWzm0T5cwEetNVtWmHtOJrhLTxCyt3s679OiNY7T/AImhJgVG9Wo3g4fA6jtVTvmyzOUOGY5ozYH9Ha2D7tYFjhzALmk85Ef7lLvu78/PxRfkVV8rI+xl/F36moetHVPtDgeaNXlSMSFnFpc6z1WvG5wcO0GY7CtVY9tWi17TLXNDgeIIkJpJVaKlJp0ym20Sp+z9rh0J200WyRkhbhhdISJjZF3KjS7utGQQzbKvD7Md3SCe6Cotx27EAmtvSegpvH3XjzBHvhWo5skXezBozY0DFmSABPaRqpBKr+zVvFSiDOhju9YeRjuRptTvXl8sXGbT8MAPs7edWrXtoeZp0qwp0hAEBrBjzGvWzz4ndCbvfaGsLWyyWSk2pUwGpULyQ1jfuiQcieP4m5GTAHZ667xwPD3U7IKlV9V5EVKznPImCCWtGQAgg5KedhqeLGbVbMRBFR3S51RM4XnDOEaAcPFaJLDGb7muNVtccuv35F2NbS7QmtZKTqVYUHuJNSl0oZVcxkte2lUwnR0Zxnl2GtXpeTrWbO9jLS6jQaGOOAV3dLn1nTDXkgNkkCDuzz0alctnaxlPoKbm0xDMbA8iTJ6zwTmcypzSGjIANA0AgAcoyCWHVQx/LH3/AB/gKAWw1B7G1B0TqdIkPaamVV9R043FoADWwGwAOOZ3WiVR7s24bWsNSpLG2ptGrU6EE/cxYSMWuQaSM4lS9kLyttSnR6akMGGXV3vGN4IJa4MA1Mt1GkmVGXFNuU5ap1z/AGwTLcPJYtaaHQm0UD/+VZ7R+6c2+LSD3rZ2lZn9p9jwVg9o/wA9oHbUYMH5TTHctPw3JWRx9/0BmmXNUmy0SdcDfyhcWh6i3HV/UMHALu1PyXoIO0mRWyt3/VlwbuA8ygwpAlSLbWL3E8T9eSihp4rNN27OniXbGh6jZBqoG0t6ClTLWxiIgfNSq1fo2Oe7RoJ8FRX1HV6onMuOfIcBySQVjOW/qFdmLGWtLzq73I6+o1jHPqAANBcT2L2zNAAGgjuQfaap01SnZGb4fUPBo9VveRPcOKZ7dFjeqQJu+i6vUfaXiMR6oO5oyaPDzlF75sVKrQcI60Et4tIBMzuG7vUwU8MNaIAyQXai8sFPoaf+Y8ZkfdZoT2nMeKFbloiaShsoY0SUq02B9MAubDTodR2ZaFR4WxNPg4ri4umIJLzCkggKkTmTOeDQxoQABwGWoBzGSsOytncagMSwAgkDqgkzBJE7uzPemLLY6TvXq9UGYmcT50wb/Wkxv35iC1Co6kwhhyO/CAZgCYEDdwVE5ao3dPjfdaDt4MDhBQnZit0dd1leeq+X0uTvvt7x1gOTuKNXfXbaKeMesMnDg4D/AIIQG8rCTWovbk5lRp8xPlKq4Ztk7VBm0XZ+tad7XBwPZmn73JiY7UVquEBM1qQe0jkiipT2Ua03Z0zgBxHvzVmuRjqFPo4luccpzy8VGuyjBnhkjT4IUomTAluGc6fW5CrVTRe2MP181Cq05yKUdq0N3FbcL8J3+9W28qHT2d9PeRl+8Mx5gKiVaJa6RuMhXO6LVLQeITRZizQrYL+z68SHOouyMaH8JOXm7wV/pVFm1+0TZbUy1N9TEDU78nHvBPf2rQKblyPiWOsimvP5r+ooR7Qvqi812sdjdZ/81oBlpgkASIdOEjLeCEHv/bWlRoU6lKKj6oa5jHGCGmevUAzAEERvOU6kVuhd9obeVerQY53R1Okc0ksbVDx6gJycYc48oPYSll2Pe+hZiXihaKOPPA2oMDnlwY4TBInLMxJ7VV/hwQacnrX5ea3V195Gxuhf9V9psdY0GtNWjam1IxS9lMdIzo5OhcN4Opz0QG5bxq1LZZnC01KtSs2q6uwOPRCWO6OkxhyEAA8iRwJV8ZYRZqXSvbUtdZjnPDsINUF+FjuiBPVbhaOqDuPYgtiYbRbKD6dkfZqNHpXuc+mGY3vbAgAZnIcd+m9oZYVKo6pq/wDqud+VX2EMauTZF3R2E1KbW4G2gV2uMPis0tEQCHGIGZyVkuC4DZ3Yn131sLOipgjCGMkGIBIJ6rc8tEWaVXr5tNUXjYWMqOaxwrmowHqvhgIxDfEZcFmWfJmbTfhv83/AVRbGIBtzdorUGu30ajag7PVPvDv9iPMXlemHNc06OBaewiCkxTcJKSGAlx2mGAcBCV+WyG4d7su7f8kAsNqNNxY7IgkHtBgpm224veTuAgdn1K9Liyeii2GO5WPPeE0LSAdFFdaclCJn70KJG5Q9I1tnbyKOBg9Zwn90Z+8BQth7HOKo4ZnIdil2iyB2uakXL1OqBCIvVCVuwu+jCrGzxL7RaKpGry1vY04RHcFZrU4kZaofd9mDZaBEknxRdMdfU9vK1so03VH6AfzE6NHaYCp1hsrqzzUfmXGeXYOQClbZ1C+vSs40aMZ5kkgeQ/qKsd1XdgpjijhBGdtgC+A42d9MhurYceTh581Vv0efbYO8/JW3bPCygZ9ZxAA45hxPcAqEAOCvw32mHrK79ewQ/wACP+4zzXig4RySV1GQPhrBM2p2eZh2pGe4K72UNqUGkZyPGRKzMBXj7PrViDqTtWQW/unUdx/NyVWSOrNnS5Kk0/J7cVrNC2Bh9WrLDydBLD4yP9ytVaxw6UEN14rWyoQYpnEOZzA989ytVXNqp5Rrm/UNvMjmE3Z6gXVB68/wo3IE4IlBmF7+BcY5KVUORUd1kcHesCuntMEFHAzdg21VOahOd4qRbMgh1F+ZSlvg6tBkopclSBHA+/NCzDlJu2pDiOQ8v+QoXJmybiWW2UBVYWkTI+gplyn9SwHVowHj1eqJPYAe9Q7NUyU2wmC4cc/gfgsnXwvHfsZaCbHJ41QAS4gACSSYAAzJJOgUZhUPaRpNjtAALiaNQBoEky0iABrquNGPdJIhnFg2rs9apUp0y9xYx1ScJwva3J3Rn70HsndKEWjb6m+zPq2amX1Q5jW0nwMWMwCC0kEQDv1hNU7iq/s+BpaTYX0S7QMqFjj1zqCXP4ayuLt2Rq1Gg1Gts5pMpso4YecbHmoajwDBkl2U/e5Z7Fi6Zbf08/X6e/0E2ErVtG4gVafVZRtLrNXpuAJfMND6bgdAcwN++IRy1XUX2qhXkAUm1QRBkl4AEHSNfJCrt2Io03se59So5pD3AmKb6uZ6QsiZz4/GT/6MYbQLRLukFM0vWOEtLsWbNJneqJvGn/r9n49/69/sSrJrQvSvYShUokoO0VkItsDR4FTyOL+oeaaNmmVZtpLMMVOp94B7O52F3lh/qQikzLwXf6J90E2asb9IGtVngwo/QZ5ona8p4oW+oVokjYn6TkiF3ZNZTZqSkyZkCUpUwsTK4xxnvUelXIOakkB3yUAATdfS2k1ncBl2aI9iyO4Aa7gFyxkHJA9trywtZZ2etUzdyYN3eY7gUU2CYGvW1NtFQ4m4qQGFvHm8cCfcAqg+mWmHZFaHZruwsGW5VXaqgG1G8S0z45fFX4pU6KusxLt70BEkiElpOaTmtHarFsTaItYOmJjmnmcjPLTTkgbmjvAPwghsZZKfcDSK7CNxPmCPj/dJLguxr1o1kURM8U8xvgolgtGMKZU0VBtlrTIRpicl1mDAXdVpOn9/BeNdBkgoolSQniYXlZmS6rvATXSIAB3k3IoGyoMREqz2x8cCq9bMJOYjmkZZuj0PTtld1x3jyUQGMl3SfBB5pXyVy4LXY6mSn06kOaeceOSDWOoiLXSEZI90WmZGHabk+0ofZastBUpjl5txp0wJjCnWoTXvajT9eo0Hhq7+VslDLVti0T0VJzjxecI7gJJ8lbDp8k/liI2W9oXZcBqQO1VXY2/n2ttQVCGvY71WCBhPqnMkzqDnu5qyii0dq2Y/hc38zoixOtQ3AnsHxKYq16h0Ab5nzy8lIJCZqvW/H8NxR52HcV69HOxgOc52U56CTuGg0UYnKNE7eFWaruUDwHzlRqr1ohBR0uDXDhEOsZ3obVCnWiq0DVDaruCJGq9DbSnWHgm07S07FWyCS0yu2Og8UzTcnmapSH7D+Leqvel1urWptQkwBB7AZ+Ks8wIUfDBlSnQJIatThTYXPMNaCT2ALMbxthrVHPOU6DgBoFctvbZhpMpt1eZP7rYPvhURasUdWY+rytvtPCUl6krTGHqdB4PMQ4kzk0ne3germfwxnCI2J0EEGQ0hzjIIaCROcnMjMzmIgzEqPTdIJJwy1zp4iGgDwdu80SsFLEJ1BMzIhsucCYPV9kHf1STzpkzVBUy63UckXCr9zVdW4sUHXXmjlPRIuDXPezktzyXoz7UqjSMz9c0zVfBBB1yQIvY9quz5qPUpzonqgmEnthSNwBLa2EAtYzVnt9LVVm1ZGDr9aJGXLgjkxruXTX5LmZC8YoZW0H7HUkAotQcq7dlTq9mX13QjllemMjQ5fN6/4aiXCC45NB9o8eW/uVap3pXe2atVzi7PCIa0A7sLYB75Xm3lQl1Fu7rH8gQ51ra1waTBdoIOe7XRRHBBeqlZTJ7CLHcF2HobSvBh0dPrHIE+rGLIDdI8UhetKJxHQO9V3qu0OmhV1Ck+x211lrtrs0mHD2mnUd+o5gLXaNoD2Ne0y1wBB4giQVi1asH0i5pkQSD2HnzC0bYK0F1hpzuNRo7BUdHgMu5SgLC56Yq1IknQZ+C8c9D70rRSdzEeJj4prGSt0BmPkydTme0rxzZ3wN5XLHJtwVSN1EW00G7hPNDajoRO0uQ12ZSMurQmlO0yvKbE6FWFHbAV1T15pyg3gnX0p07uSgTjYgxRbUSMx/yilnpmIdG6UzeLAB2KRovZmu19pL64n7rAAO8k/XJBCp19WsVaz3D1ZhvMDKe8ye9QVsgqijl5WnNtHiS9STFYXba9QJAOZGUYhBBiPLjHBEKdpnEJwk4QRnLTiiSTAkHQmMgATkIC4wYInKMzvgCQT4gd2m6TSqkB2GHZOBGZBEbp0ME6Qe9I4lqkW3ZC1DpauZIJBBmctGgk5zAjNXmkVSNi/wBdXLXDDiETn62efcY+KuFmqyBujIjnoQkao1Y5dya9iQ6pIhQa7DnGXx79yl1uK9LZbG5KNYyytlDhB4LvHOqYDM89Z39kp8METH12KBnwD7Y4jI79ECttIOMHI7irNbbLjZrmq5b7I9olpDo3b1DQ8ZaA5pwuSnKtTjkmiUoxMuypmR3/AA+CPWV6rFjfD/JWGzuToyZFUiDtpZS+m141YZP7pgE9xDfNV9oa8AuAPbxV7LQ5sHNVK33O6k4lgxNP3d47OPv96eL8FEkR2WdkzgbPGByHDkPBOCgzLqNyAGg0Gg7AuGPbvdhPAynGjFkyah4NBy7SnEGrU4BuBo9Y6AcTnAHH4rU9nrL0Flp0zqBn+84lzv6iVVdmtnsLxWrZuGbWjRvMneezIczpbX1UjY6Q86ohF91uq1vEz3D+5CluqIJbq+KoeDeqO7Xz9yL0W44+o9aVwakZroN0XrxmoNSIld8qG5oCJVqQ7FAqMnVVyLLGmVZOSlsYuaVnaNBCecICrJY7QKksEmQhQqmYGfHkitlbCCtknDA5qq7a3h0dAies/qDvBk+APiFanLL9vbdjtGAaUx/U6CR4R5q3GrZVll2wZXivF5K9Ws5wpSXkpKAHyfr61XeOdYHYNe3PsTQK9CBi7/Ze79q7S08olw8clbqloi0VmbsU+P8AcFUv7MXftY/2+8rS7lu1te122m7KWMLXey4OMEfHkSlmrQ+KfbKyK13VhdMed+9N9G5jnMeIc04T8CDvBGYPApyMpCpNr5sYe4O7flw4wnWMluZ8PguHkiSmekjL6zPFSkMd1BAifrig9qBk9uaLOIIy1Qe8urMb/NQyY6A9tp5qA4RkiVepIgj5ofU1SMcbxRnwMqxWR+QVccjF2VJaPBMjPlQdoOT7qYKh2dymNKClkd13tO5SaFma3cvZXocpIJjXr01FExrx1RAUPvqoOwy6eJJ8TKetVeAfDxyTdnahF+JcskuBjRMVnRvUwDJQbRqmkXxG3PJ10CbPJe1Mhlv1TeJUyG+o4HxzXNoce07gPivaDY5pUWS+eH1KSiGyTd1GNdSiApwmKLVMKlFYzXfDef1ksavt82iqTrjctfqOl8cBPll8Vjt8/wCoq/xHe8rRhXkx9RK3QwCkuWroq4zihJdAr1SB0lK8XqCS2/Zqf2wd35gte2T/AOo2nnSH51jv2cmLY3sH5mrZNlv+o1+dL/7CARL2suwvAqsHWZ6w9pnxI17CeSrFB0rSKgVMvu7eifLRDHZj8J3j4j+yqkvJqxTtdrBByMHRc2lshPVnT4KNhMwqzTDY2IOQUe00MxOfBEchw7f7qPaHmMvr5KWM6KxfFnI6zTpqEHFWUcvOuQZ8VX6h3jT3Ksjg7JU2660OLe8Ic0p2zuio0/XBMhJq0W6zFTWIfYiidMKTOerkp3CuXNQQNFyafUXtRRKj1AxxaHzHapllKDmrLwJ5ovQdkmiXw4JfTADNQbS9dVXjeoVofOiJMsihOflhPavW5aKKGE5mOXFeisQI8VUxkiSakBPWF0id2fwUDpGnXPkillYAMglFZLskqSyk57gxubnGBw5k8gM+5MURCtmz13dGMbvXd/SPZ+fdwTRVlM59qso9no4bTaWkl2F5aDyaI0WSXsf2ir/Ed71sTh+12v8AiO9xWPXp/n1f33/mK1QMEnbGGhdNeQCNxgntExnrvK5C6TkHiSUJIAcSSSQBZ/s+P7Y3s/8Apq2fZn/qVX+CfztSSQyUW+oFCvCyioxzTvGXI7ikklGWih1WETO7IqM7JJJUM3wZxUduUa0nJJJD4HK3eBOaDzCSSUhnjSune4pJKQZabpq4gCjlNeJKTMx5cuSSUikK0oXaakJJKCQfYauJxKNsMBJJSjTEaq1FDr1DGq9SSsayALQZ+slKpNG8zySSSMmyViEGANEUsen1wCSSUJh+4LFidjdo05czunsVrohJJXxWjBkbcjO3/wCrtf8AEf7isbvITWq/vv8AzFJJWxKGNBJJJMAkkklIH//Z"/>
          <p:cNvSpPr>
            <a:spLocks noChangeAspect="1" noChangeArrowheads="1"/>
          </p:cNvSpPr>
          <p:nvPr/>
        </p:nvSpPr>
        <p:spPr bwMode="auto">
          <a:xfrm>
            <a:off x="86899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6628" name="AutoShape 4" descr="data:image/jpeg;base64,/9j/4AAQSkZJRgABAQAAAQABAAD/2wCEAAkGBxQTEhUUEhQWFRUXGBcXGBYYGBwcGBcXGBcYFxgXFRQYHCggGBolHBcYITEhJSkrLi4uFx8zODMsNygtLisBCgoKDg0OGhAQGiwkHCQsLCwsLCwsLCwsLCwsLCwsLCwsLCwsLCwsLCwsLCwsLCwsLCwsLCwsLCwsLCwsLCwsLP/AABEIALcBEwMBIgACEQEDEQH/xAAcAAABBQEBAQAAAAAAAAAAAAAFAAMEBgcCAQj/xABFEAABAwEFBAYHBAgFBQEAAAABAAIRAwQFEiExBkFRYRMicYGRoRYyUrHB0fAHQmKyFSMkcnOSouEUMzSC8TVTY6PCQ//EABoBAAIDAQEAAAAAAAAAAAAAAAACAQMEBQb/xAAtEQACAgIBAwIDCAMAAAAAAAAAAQIRAyExBBJBIlEFMmFxkaGxwdHh8BMjkv/aAAwDAQACEQMRAD8AyQleSvEkoHTRKLWG4alTMiAp2xNxm0VZIyB92ZPn5rSbpug1nmnRhjKcY6kTro1g3uMdwzO4EAzsbIO4Epeh59nyW009laA1DnHi57pPaAQPABPej1H2G+HzUWFGIeh7vZPgvfQ93snwW3ej1H/tt8B8l6NnaPsN8AosmjEPQ8+yV76IO9krcBs9S9hvgPkl6PUvYb4D5IsijEDsk7TCVz6IH2VuXo9S9hvgPkl6PUvYb4BTYUYb6Hn2fJcnZKPu+S3GpszROrB3SPykKt3pdpoVWMkllTEGTmWva0vw4tS0ta4icxhIJORUWFGZein4UvRP8KvVYhupAQ6vezBoC7sRbCirein4UvRT8KsDr3dupn67l4L6j1qZCm2AA9FPwr0bK/hVps1603ZTB4FTsQAJ1AzgankOZ0UWFFKGyf4V76I/hW2WbZhjGjGA98dYkSJ3hrTIA4b+JKe/QVP2GfyN+Sm2FGG+iX4fcl6Jfh9y3P8AQVL2G/yt+SX6Dpew3+UfJFhRhvol+EeSXol+EeS3P9C0/Yb/ACj5Jfoen7DfAKbCjDPRPkPJejZL8I8luf6Hp+w3wCX6Ip+w3wCiwow70QPsqFa9lC3QQt9dclE602fyhCL22ZbhJojC72fuu5EaDtEayZ0Q2FHzxbbC6mesO9RyVpd/XQHtmNQct4IkEHgQQR3LNq9LA4tOoMITA5BXq5leqQEkvUlBA4kUkgpJNV+zFgFkrPGoY785WibCUMNhY7e91R7jxONzQT/ta0dwWd/Zo79irfuO/OVpWxj5u+h2O8qjwofJKCLiuC9cvcq1tNe72fq6OT4lztcA5Dj/AG4pG6VsshBzdIswrjiuhaBxWM2upaMWLpa0+10jh/SCn7FtVXpOw1SXDjvjnxSLIi+fSSibI2oE4Cqlct+ioAQZlWShWlMpWZmqJa6AXDSvSUxB64rOtqdoG1a9NtEB4olxxDNpeWOZkRqAHOz3zwEkttdezj+opGC71nDcOHeD4HfJiqFgYMLBnvPD6/udwcfVkEC00R61Z+eoaNf7DnonbNZKrh+qoAD2n5Tzz+EqxXPczAcbus45zr3jmpJDxa6rHSGilSIbuaS+sHR4Nz5JHOyaK3bLBXY1p6RoOIAgAEdZzWiOrzzTFGlVqYujfRrhpwuALSQ4atMaFWW9WgAfxaI/9tP5+aFfZtSxU6jjnPQgECA0dBTd0e+SwvLS7UmZgiEtssaXan9v6AS1WRkxVpOon2h6p+uSYdTqURIdiYdHDMDgfFaJe7w2n/ltqgua0tLoydll1TidOEAZSXDMDNBb6uA2eX0etT+9TOZA4t3keY5jJNGVoqZdtmNoWWynOQqgDGzgeI4tPFFXNWNMqPs1VtWliYWwYcIInVrm+yR75C1m5L2ZaqLajMpyLd7XDVp+tIKeMkwJULwrorgqQPCU2569cVErVVIEoVE4Cq3eO0VKh6xJPstEn5DvKYu/bWhUOEFzHHQPET2EEjulL3Lix/8AFOrrRbVy8Iey8Ad6ksrShtCUUXaCgA54A0qv/rbTqH+p5PesW2oGG01AOXuW2bRvmq8f+Qn/ANVIfBYntX/qqnd7gpXJANDl00JlOAJgHHR9AJLwleIAfCUJL0nJQSah9mLv2Sv/AA3/AJyVY9nNqW0rvosY01Kv6zqgwGjpqkFzufAeWSqV13Z0NkEVDJBxAOIEkyWwNR2pi4o6Q0HHAc3Uzxa71mdxg/8ACqlkvg3Y+krc/uLDV2/qYiH0gIjNrpyPaFxTvhtV5qfddAPLIATyn3hBr0uoNB48UIuK29DXwP8AUfkJ3HTz08FX3N6ZpjijB9y86LjbHZHh5Ks2psuncJV0NiY5gwhALfZYVb0PFpkK47WaNQZ9UnwWn3TbZGqyN9Mtdnorrs1bpaJ1GSaLMvUw8mjUaspq8rVgpudwCh2OvIQvbC1EUg0auIbHEHL3we5XJ2YWAqjjhxnN9WSP3ZgdkmezNM0qLagLT6sRO8u3u8dBpA5pX5af1rqdMEua0Ma1ubh9wOAHIVNycui5rU6mA5nRQcnPIBgaEtaSZ7o9yp6jNGHLoIonbK1ntf0dQdYFuHJokGfVDcsAwyDGjoObZMm+rUKdcufUpskFp0L8nS2BqR1n+KmWfZ1oHWqOmCCWdVxmJGPNwGQ0jQKdYbjs1IzTosDvaIxO/ndJWCXxHHHjZNFbdZnVnOaw1fXYSTTc1oLHtJ67gBMNjuRu77prMGVUD15luL1yScpA+8jDimbRaWU2lz3tY0auc4NHicljyfEcsn6dfiN4oYp3QwBocXPwlpEmM2xh9WOG9TmUwNBCboWhr2hzHNe06OaQQewjJOErJPLklqTYFF+0azYKlCv91/6p/aJcw9sY8+DVxsJbzQtXQuPUq5Dk8DI94BHcFY9sbD01jqtiS0Y29rMz4txDvWbNtpFOlWGbmQf91M/Et813PhuXux17CNG4VQmHFOF+JrXDQgHxUao5dUUbr1FU77vo9ZlM6Tid8G8+aLXza8LHGc9B2lUOod3FV5JVpGzpsSl6mHrDYW4CXZ5eZzJQm23OCJ1jf/ddUbcQMMSOLcvJOVbU4sLYhu8nUjgBzVEmnwbYqSZzZ776NoDjJAzJ8ie5Hbl2mpPIbjbJ0E+5ZXaqrq9dzW6A592XwRSxUmBuB7J7pn5ItopfTKVss19WsG1VWzmHCe9jFkW0/wDqqnaPcFa6to6G0y5xJe1pMmSPuiT2ADuVT2gfNoec4JBHPIDJaMbOfkxuEmvYGYV3KTm8D3LwKwrOhCS8XiAJhj6/40T1jsbqrgxglx3aePDRNin1ZM8uZ55/PcrHskIqOfwbl/MJy4SISSlSsuxQ75JFuul2NgZUyqNAD4ORIGTuzLyQ6/LBmHNJa4ZtcNxGhXFsrupvFYAkg9YcWzm0T5cwEetNVtWmHtOJrhLTxCyt3s679OiNY7T/AImhJgVG9Wo3g4fA6jtVTvmyzOUOGY5ozYH9Ha2D7tYFjhzALmk85Ef7lLvu78/PxRfkVV8rI+xl/F36moetHVPtDgeaNXlSMSFnFpc6z1WvG5wcO0GY7CtVY9tWi17TLXNDgeIIkJpJVaKlJp0ym20Sp+z9rh0J200WyRkhbhhdISJjZF3KjS7utGQQzbKvD7Md3SCe6Cotx27EAmtvSegpvH3XjzBHvhWo5skXezBozY0DFmSABPaRqpBKr+zVvFSiDOhju9YeRjuRptTvXl8sXGbT8MAPs7edWrXtoeZp0qwp0hAEBrBjzGvWzz4ndCbvfaGsLWyyWSk2pUwGpULyQ1jfuiQcieP4m5GTAHZ667xwPD3U7IKlV9V5EVKznPImCCWtGQAgg5KedhqeLGbVbMRBFR3S51RM4XnDOEaAcPFaJLDGb7muNVtccuv35F2NbS7QmtZKTqVYUHuJNSl0oZVcxkte2lUwnR0Zxnl2GtXpeTrWbO9jLS6jQaGOOAV3dLn1nTDXkgNkkCDuzz0alctnaxlPoKbm0xDMbA8iTJ6zwTmcypzSGjIANA0AgAcoyCWHVQx/LH3/AB/gKAWw1B7G1B0TqdIkPaamVV9R043FoADWwGwAOOZ3WiVR7s24bWsNSpLG2ptGrU6EE/cxYSMWuQaSM4lS9kLyttSnR6akMGGXV3vGN4IJa4MA1Mt1GkmVGXFNuU5ap1z/AGwTLcPJYtaaHQm0UD/+VZ7R+6c2+LSD3rZ2lZn9p9jwVg9o/wA9oHbUYMH5TTHctPw3JWRx9/0BmmXNUmy0SdcDfyhcWh6i3HV/UMHALu1PyXoIO0mRWyt3/VlwbuA8ygwpAlSLbWL3E8T9eSihp4rNN27OniXbGh6jZBqoG0t6ClTLWxiIgfNSq1fo2Oe7RoJ8FRX1HV6onMuOfIcBySQVjOW/qFdmLGWtLzq73I6+o1jHPqAANBcT2L2zNAAGgjuQfaap01SnZGb4fUPBo9VveRPcOKZ7dFjeqQJu+i6vUfaXiMR6oO5oyaPDzlF75sVKrQcI60Et4tIBMzuG7vUwU8MNaIAyQXai8sFPoaf+Y8ZkfdZoT2nMeKFbloiaShsoY0SUq02B9MAubDTodR2ZaFR4WxNPg4ri4umIJLzCkggKkTmTOeDQxoQABwGWoBzGSsOytncagMSwAgkDqgkzBJE7uzPemLLY6TvXq9UGYmcT50wb/Wkxv35iC1Co6kwhhyO/CAZgCYEDdwVE5ao3dPjfdaDt4MDhBQnZit0dd1leeq+X0uTvvt7x1gOTuKNXfXbaKeMesMnDg4D/AIIQG8rCTWovbk5lRp8xPlKq4Ztk7VBm0XZ+tad7XBwPZmn73JiY7UVquEBM1qQe0jkiipT2Ua03Z0zgBxHvzVmuRjqFPo4luccpzy8VGuyjBnhkjT4IUomTAluGc6fW5CrVTRe2MP181Cq05yKUdq0N3FbcL8J3+9W28qHT2d9PeRl+8Mx5gKiVaJa6RuMhXO6LVLQeITRZizQrYL+z68SHOouyMaH8JOXm7wV/pVFm1+0TZbUy1N9TEDU78nHvBPf2rQKblyPiWOsimvP5r+ooR7Qvqi812sdjdZ/81oBlpgkASIdOEjLeCEHv/bWlRoU6lKKj6oa5jHGCGmevUAzAEERvOU6kVuhd9obeVerQY53R1Okc0ksbVDx6gJycYc48oPYSll2Pe+hZiXihaKOPPA2oMDnlwY4TBInLMxJ7VV/hwQacnrX5ea3V195Gxuhf9V9psdY0GtNWjam1IxS9lMdIzo5OhcN4Opz0QG5bxq1LZZnC01KtSs2q6uwOPRCWO6OkxhyEAA8iRwJV8ZYRZqXSvbUtdZjnPDsINUF+FjuiBPVbhaOqDuPYgtiYbRbKD6dkfZqNHpXuc+mGY3vbAgAZnIcd+m9oZYVKo6pq/wDqud+VX2EMauTZF3R2E1KbW4G2gV2uMPis0tEQCHGIGZyVkuC4DZ3Yn131sLOipgjCGMkGIBIJ6rc8tEWaVXr5tNUXjYWMqOaxwrmowHqvhgIxDfEZcFmWfJmbTfhv83/AVRbGIBtzdorUGu30ajag7PVPvDv9iPMXlemHNc06OBaewiCkxTcJKSGAlx2mGAcBCV+WyG4d7su7f8kAsNqNNxY7IgkHtBgpm224veTuAgdn1K9Liyeii2GO5WPPeE0LSAdFFdaclCJn70KJG5Q9I1tnbyKOBg9Zwn90Z+8BQth7HOKo4ZnIdil2iyB2uakXL1OqBCIvVCVuwu+jCrGzxL7RaKpGry1vY04RHcFZrU4kZaofd9mDZaBEknxRdMdfU9vK1so03VH6AfzE6NHaYCp1hsrqzzUfmXGeXYOQClbZ1C+vSs40aMZ5kkgeQ/qKsd1XdgpjijhBGdtgC+A42d9MhurYceTh581Vv0efbYO8/JW3bPCygZ9ZxAA45hxPcAqEAOCvw32mHrK79ewQ/wACP+4zzXig4RySV1GQPhrBM2p2eZh2pGe4K72UNqUGkZyPGRKzMBXj7PrViDqTtWQW/unUdx/NyVWSOrNnS5Kk0/J7cVrNC2Bh9WrLDydBLD4yP9ytVaxw6UEN14rWyoQYpnEOZzA989ytVXNqp5Rrm/UNvMjmE3Z6gXVB68/wo3IE4IlBmF7+BcY5KVUORUd1kcHesCuntMEFHAzdg21VOahOd4qRbMgh1F+ZSlvg6tBkopclSBHA+/NCzDlJu2pDiOQ8v+QoXJmybiWW2UBVYWkTI+gplyn9SwHVowHj1eqJPYAe9Q7NUyU2wmC4cc/gfgsnXwvHfsZaCbHJ41QAS4gACSSYAAzJJOgUZhUPaRpNjtAALiaNQBoEky0iABrquNGPdJIhnFg2rs9apUp0y9xYx1ScJwva3J3Rn70HsndKEWjb6m+zPq2amX1Q5jW0nwMWMwCC0kEQDv1hNU7iq/s+BpaTYX0S7QMqFjj1zqCXP4ayuLt2Rq1Gg1Gts5pMpso4YecbHmoajwDBkl2U/e5Z7Fi6Zbf08/X6e/0E2ErVtG4gVafVZRtLrNXpuAJfMND6bgdAcwN++IRy1XUX2qhXkAUm1QRBkl4AEHSNfJCrt2Io03se59So5pD3AmKb6uZ6QsiZz4/GT/6MYbQLRLukFM0vWOEtLsWbNJneqJvGn/r9n49/69/sSrJrQvSvYShUokoO0VkItsDR4FTyOL+oeaaNmmVZtpLMMVOp94B7O52F3lh/qQikzLwXf6J90E2asb9IGtVngwo/QZ5ona8p4oW+oVokjYn6TkiF3ZNZTZqSkyZkCUpUwsTK4xxnvUelXIOakkB3yUAATdfS2k1ncBl2aI9iyO4Aa7gFyxkHJA9trywtZZ2etUzdyYN3eY7gUU2CYGvW1NtFQ4m4qQGFvHm8cCfcAqg+mWmHZFaHZruwsGW5VXaqgG1G8S0z45fFX4pU6KusxLt70BEkiElpOaTmtHarFsTaItYOmJjmnmcjPLTTkgbmjvAPwghsZZKfcDSK7CNxPmCPj/dJLguxr1o1kURM8U8xvgolgtGMKZU0VBtlrTIRpicl1mDAXdVpOn9/BeNdBkgoolSQniYXlZmS6rvATXSIAB3k3IoGyoMREqz2x8cCq9bMJOYjmkZZuj0PTtld1x3jyUQGMl3SfBB5pXyVy4LXY6mSn06kOaeceOSDWOoiLXSEZI90WmZGHabk+0ofZastBUpjl5txp0wJjCnWoTXvajT9eo0Hhq7+VslDLVti0T0VJzjxecI7gJJ8lbDp8k/liI2W9oXZcBqQO1VXY2/n2ttQVCGvY71WCBhPqnMkzqDnu5qyii0dq2Y/hc38zoixOtQ3AnsHxKYq16h0Ab5nzy8lIJCZqvW/H8NxR52HcV69HOxgOc52U56CTuGg0UYnKNE7eFWaruUDwHzlRqr1ohBR0uDXDhEOsZ3obVCnWiq0DVDaruCJGq9DbSnWHgm07S07FWyCS0yu2Og8UzTcnmapSH7D+Leqvel1urWptQkwBB7AZ+Ks8wIUfDBlSnQJIatThTYXPMNaCT2ALMbxthrVHPOU6DgBoFctvbZhpMpt1eZP7rYPvhURasUdWY+rytvtPCUl6krTGHqdB4PMQ4kzk0ne3germfwxnCI2J0EEGQ0hzjIIaCROcnMjMzmIgzEqPTdIJJwy1zp4iGgDwdu80SsFLEJ1BMzIhsucCYPV9kHf1STzpkzVBUy63UckXCr9zVdW4sUHXXmjlPRIuDXPezktzyXoz7UqjSMz9c0zVfBBB1yQIvY9quz5qPUpzonqgmEnthSNwBLa2EAtYzVnt9LVVm1ZGDr9aJGXLgjkxruXTX5LmZC8YoZW0H7HUkAotQcq7dlTq9mX13QjllemMjQ5fN6/4aiXCC45NB9o8eW/uVap3pXe2atVzi7PCIa0A7sLYB75Xm3lQl1Fu7rH8gQ51ra1waTBdoIOe7XRRHBBeqlZTJ7CLHcF2HobSvBh0dPrHIE+rGLIDdI8UhetKJxHQO9V3qu0OmhV1Ck+x211lrtrs0mHD2mnUd+o5gLXaNoD2Ne0y1wBB4giQVi1asH0i5pkQSD2HnzC0bYK0F1hpzuNRo7BUdHgMu5SgLC56Yq1IknQZ+C8c9D70rRSdzEeJj4prGSt0BmPkydTme0rxzZ3wN5XLHJtwVSN1EW00G7hPNDajoRO0uQ12ZSMurQmlO0yvKbE6FWFHbAV1T15pyg3gnX0p07uSgTjYgxRbUSMx/yilnpmIdG6UzeLAB2KRovZmu19pL64n7rAAO8k/XJBCp19WsVaz3D1ZhvMDKe8ye9QVsgqijl5WnNtHiS9STFYXba9QJAOZGUYhBBiPLjHBEKdpnEJwk4QRnLTiiSTAkHQmMgATkIC4wYInKMzvgCQT4gd2m6TSqkB2GHZOBGZBEbp0ME6Qe9I4lqkW3ZC1DpauZIJBBmctGgk5zAjNXmkVSNi/wBdXLXDDiETn62efcY+KuFmqyBujIjnoQkao1Y5dya9iQ6pIhQa7DnGXx79yl1uK9LZbG5KNYyytlDhB4LvHOqYDM89Z39kp8METH12KBnwD7Y4jI79ECttIOMHI7irNbbLjZrmq5b7I9olpDo3b1DQ8ZaA5pwuSnKtTjkmiUoxMuypmR3/AA+CPWV6rFjfD/JWGzuToyZFUiDtpZS+m141YZP7pgE9xDfNV9oa8AuAPbxV7LQ5sHNVK33O6k4lgxNP3d47OPv96eL8FEkR2WdkzgbPGByHDkPBOCgzLqNyAGg0Gg7AuGPbvdhPAynGjFkyah4NBy7SnEGrU4BuBo9Y6AcTnAHH4rU9nrL0Flp0zqBn+84lzv6iVVdmtnsLxWrZuGbWjRvMneezIczpbX1UjY6Q86ohF91uq1vEz3D+5CluqIJbq+KoeDeqO7Xz9yL0W44+o9aVwakZroN0XrxmoNSIld8qG5oCJVqQ7FAqMnVVyLLGmVZOSlsYuaVnaNBCecICrJY7QKksEmQhQqmYGfHkitlbCCtknDA5qq7a3h0dAies/qDvBk+APiFanLL9vbdjtGAaUx/U6CR4R5q3GrZVll2wZXivF5K9Ws5wpSXkpKAHyfr61XeOdYHYNe3PsTQK9CBi7/Ze79q7S08olw8clbqloi0VmbsU+P8AcFUv7MXftY/2+8rS7lu1te122m7KWMLXey4OMEfHkSlmrQ+KfbKyK13VhdMed+9N9G5jnMeIc04T8CDvBGYPApyMpCpNr5sYe4O7flw4wnWMluZ8PguHkiSmekjL6zPFSkMd1BAifrig9qBk9uaLOIIy1Qe8urMb/NQyY6A9tp5qA4RkiVepIgj5ofU1SMcbxRnwMqxWR+QVccjF2VJaPBMjPlQdoOT7qYKh2dymNKClkd13tO5SaFma3cvZXocpIJjXr01FExrx1RAUPvqoOwy6eJJ8TKetVeAfDxyTdnahF+JcskuBjRMVnRvUwDJQbRqmkXxG3PJ10CbPJe1Mhlv1TeJUyG+o4HxzXNoce07gPivaDY5pUWS+eH1KSiGyTd1GNdSiApwmKLVMKlFYzXfDef1ksavt82iqTrjctfqOl8cBPll8Vjt8/wCoq/xHe8rRhXkx9RK3QwCkuWroq4zihJdAr1SB0lK8XqCS2/Zqf2wd35gte2T/AOo2nnSH51jv2cmLY3sH5mrZNlv+o1+dL/7CARL2suwvAqsHWZ6w9pnxI17CeSrFB0rSKgVMvu7eifLRDHZj8J3j4j+yqkvJqxTtdrBByMHRc2lshPVnT4KNhMwqzTDY2IOQUe00MxOfBEchw7f7qPaHmMvr5KWM6KxfFnI6zTpqEHFWUcvOuQZ8VX6h3jT3Ksjg7JU2660OLe8Ic0p2zuio0/XBMhJq0W6zFTWIfYiidMKTOerkp3CuXNQQNFyafUXtRRKj1AxxaHzHapllKDmrLwJ5ovQdkmiXw4JfTADNQbS9dVXjeoVofOiJMsihOflhPavW5aKKGE5mOXFeisQI8VUxkiSakBPWF0id2fwUDpGnXPkillYAMglFZLskqSyk57gxubnGBw5k8gM+5MURCtmz13dGMbvXd/SPZ+fdwTRVlM59qso9no4bTaWkl2F5aDyaI0WSXsf2ir/Ed71sTh+12v8AiO9xWPXp/n1f33/mK1QMEnbGGhdNeQCNxgntExnrvK5C6TkHiSUJIAcSSSQBZ/s+P7Y3s/8Apq2fZn/qVX+CfztSSQyUW+oFCvCyioxzTvGXI7ikklGWih1WETO7IqM7JJJUM3wZxUduUa0nJJJD4HK3eBOaDzCSSUhnjSune4pJKQZabpq4gCjlNeJKTMx5cuSSUikK0oXaakJJKCQfYauJxKNsMBJJSjTEaq1FDr1DGq9SSsayALQZ+slKpNG8zySSSMmyViEGANEUsen1wCSSUJh+4LFidjdo05czunsVrohJJXxWjBkbcjO3/wCrtf8AEf7isbvITWq/vv8AzFJJWxKGNBJJJMAkkklIH//Z"/>
          <p:cNvSpPr>
            <a:spLocks noChangeAspect="1" noChangeArrowheads="1"/>
          </p:cNvSpPr>
          <p:nvPr/>
        </p:nvSpPr>
        <p:spPr bwMode="auto">
          <a:xfrm>
            <a:off x="86899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6630" name="AutoShape 6" descr="data:image/jpeg;base64,/9j/4AAQSkZJRgABAQAAAQABAAD/2wCEAAkGBxQTEhUUEhQWFRUXGBcXGBYYGBwcGBcXGBcYFxgXFRQYHCggGBolHBcYITEhJSkrLi4uFx8zODMsNygtLisBCgoKDg0OGhAQGiwkHCQsLCwsLCwsLCwsLCwsLCwsLCwsLCwsLCwsLCwsLCwsLCwsLCwsLCwsLCwsLCwsLCwsLP/AABEIALcBEwMBIgACEQEDEQH/xAAcAAABBQEBAQAAAAAAAAAAAAAFAAMEBgcCAQj/xABFEAABAwEFBAYHBAgFBQEAAAABAAIRAwQFEiExBkFRYRMicYGRoRYyUrHB0fAHQmKyFSMkcnOSouEUMzSC8TVTY6PCQ//EABoBAAIDAQEAAAAAAAAAAAAAAAACAQMEBQb/xAAtEQACAgIBAwIDCAMAAAAAAAAAAQIRAyExBBJBIlEFMmFxkaGxwdHh8BMjkv/aAAwDAQACEQMRAD8AyQleSvEkoHTRKLWG4alTMiAp2xNxm0VZIyB92ZPn5rSbpug1nmnRhjKcY6kTro1g3uMdwzO4EAzsbIO4Epeh59nyW009laA1DnHi57pPaAQPABPej1H2G+HzUWFGIeh7vZPgvfQ93snwW3ej1H/tt8B8l6NnaPsN8AosmjEPQ8+yV76IO9krcBs9S9hvgPkl6PUvYb4D5IsijEDsk7TCVz6IH2VuXo9S9hvgPkl6PUvYb4BTYUYb6Hn2fJcnZKPu+S3GpszROrB3SPykKt3pdpoVWMkllTEGTmWva0vw4tS0ta4icxhIJORUWFGZein4UvRP8KvVYhupAQ6vezBoC7sRbCirein4UvRT8KsDr3dupn67l4L6j1qZCm2AA9FPwr0bK/hVps1603ZTB4FTsQAJ1AzgankOZ0UWFFKGyf4V76I/hW2WbZhjGjGA98dYkSJ3hrTIA4b+JKe/QVP2GfyN+Sm2FGG+iX4fcl6Jfh9y3P8AQVL2G/yt+SX6Dpew3+UfJFhRhvol+EeSXol+EeS3P9C0/Yb/ACj5Jfoen7DfAKbCjDPRPkPJejZL8I8luf6Hp+w3wCX6Ip+w3wCiwow70QPsqFa9lC3QQt9dclE602fyhCL22ZbhJojC72fuu5EaDtEayZ0Q2FHzxbbC6mesO9RyVpd/XQHtmNQct4IkEHgQQR3LNq9LA4tOoMITA5BXq5leqQEkvUlBA4kUkgpJNV+zFgFkrPGoY785WibCUMNhY7e91R7jxONzQT/ta0dwWd/Zo79irfuO/OVpWxj5u+h2O8qjwofJKCLiuC9cvcq1tNe72fq6OT4lztcA5Dj/AG4pG6VsshBzdIswrjiuhaBxWM2upaMWLpa0+10jh/SCn7FtVXpOw1SXDjvjnxSLIi+fSSibI2oE4Cqlct+ioAQZlWShWlMpWZmqJa6AXDSvSUxB64rOtqdoG1a9NtEB4olxxDNpeWOZkRqAHOz3zwEkttdezj+opGC71nDcOHeD4HfJiqFgYMLBnvPD6/udwcfVkEC00R61Z+eoaNf7DnonbNZKrh+qoAD2n5Tzz+EqxXPczAcbus45zr3jmpJDxa6rHSGilSIbuaS+sHR4Nz5JHOyaK3bLBXY1p6RoOIAgAEdZzWiOrzzTFGlVqYujfRrhpwuALSQ4atMaFWW9WgAfxaI/9tP5+aFfZtSxU6jjnPQgECA0dBTd0e+SwvLS7UmZgiEtssaXan9v6AS1WRkxVpOon2h6p+uSYdTqURIdiYdHDMDgfFaJe7w2n/ltqgua0tLoydll1TidOEAZSXDMDNBb6uA2eX0etT+9TOZA4t3keY5jJNGVoqZdtmNoWWynOQqgDGzgeI4tPFFXNWNMqPs1VtWliYWwYcIInVrm+yR75C1m5L2ZaqLajMpyLd7XDVp+tIKeMkwJULwrorgqQPCU2569cVErVVIEoVE4Cq3eO0VKh6xJPstEn5DvKYu/bWhUOEFzHHQPET2EEjulL3Lix/8AFOrrRbVy8Iey8Ad6ksrShtCUUXaCgA54A0qv/rbTqH+p5PesW2oGG01AOXuW2bRvmq8f+Qn/ANVIfBYntX/qqnd7gpXJANDl00JlOAJgHHR9AJLwleIAfCUJL0nJQSah9mLv2Sv/AA3/AJyVY9nNqW0rvosY01Kv6zqgwGjpqkFzufAeWSqV13Z0NkEVDJBxAOIEkyWwNR2pi4o6Q0HHAc3Uzxa71mdxg/8ACqlkvg3Y+krc/uLDV2/qYiH0gIjNrpyPaFxTvhtV5qfddAPLIATyn3hBr0uoNB48UIuK29DXwP8AUfkJ3HTz08FX3N6ZpjijB9y86LjbHZHh5Ks2psuncJV0NiY5gwhALfZYVb0PFpkK47WaNQZ9UnwWn3TbZGqyN9Mtdnorrs1bpaJ1GSaLMvUw8mjUaspq8rVgpudwCh2OvIQvbC1EUg0auIbHEHL3we5XJ2YWAqjjhxnN9WSP3ZgdkmezNM0qLagLT6sRO8u3u8dBpA5pX5af1rqdMEua0Ma1ubh9wOAHIVNycui5rU6mA5nRQcnPIBgaEtaSZ7o9yp6jNGHLoIonbK1ntf0dQdYFuHJokGfVDcsAwyDGjoObZMm+rUKdcufUpskFp0L8nS2BqR1n+KmWfZ1oHWqOmCCWdVxmJGPNwGQ0jQKdYbjs1IzTosDvaIxO/ndJWCXxHHHjZNFbdZnVnOaw1fXYSTTc1oLHtJ67gBMNjuRu77prMGVUD15luL1yScpA+8jDimbRaWU2lz3tY0auc4NHicljyfEcsn6dfiN4oYp3QwBocXPwlpEmM2xh9WOG9TmUwNBCboWhr2hzHNe06OaQQewjJOErJPLklqTYFF+0azYKlCv91/6p/aJcw9sY8+DVxsJbzQtXQuPUq5Dk8DI94BHcFY9sbD01jqtiS0Y29rMz4txDvWbNtpFOlWGbmQf91M/Et813PhuXux17CNG4VQmHFOF+JrXDQgHxUao5dUUbr1FU77vo9ZlM6Tid8G8+aLXza8LHGc9B2lUOod3FV5JVpGzpsSl6mHrDYW4CXZ5eZzJQm23OCJ1jf/ddUbcQMMSOLcvJOVbU4sLYhu8nUjgBzVEmnwbYqSZzZ776NoDjJAzJ8ie5Hbl2mpPIbjbJ0E+5ZXaqrq9dzW6A592XwRSxUmBuB7J7pn5ItopfTKVss19WsG1VWzmHCe9jFkW0/wDqqnaPcFa6to6G0y5xJe1pMmSPuiT2ADuVT2gfNoec4JBHPIDJaMbOfkxuEmvYGYV3KTm8D3LwKwrOhCS8XiAJhj6/40T1jsbqrgxglx3aePDRNin1ZM8uZ55/PcrHskIqOfwbl/MJy4SISSlSsuxQ75JFuul2NgZUyqNAD4ORIGTuzLyQ6/LBmHNJa4ZtcNxGhXFsrupvFYAkg9YcWzm0T5cwEetNVtWmHtOJrhLTxCyt3s679OiNY7T/AImhJgVG9Wo3g4fA6jtVTvmyzOUOGY5ozYH9Ha2D7tYFjhzALmk85Ef7lLvu78/PxRfkVV8rI+xl/F36moetHVPtDgeaNXlSMSFnFpc6z1WvG5wcO0GY7CtVY9tWi17TLXNDgeIIkJpJVaKlJp0ym20Sp+z9rh0J200WyRkhbhhdISJjZF3KjS7utGQQzbKvD7Md3SCe6Cotx27EAmtvSegpvH3XjzBHvhWo5skXezBozY0DFmSABPaRqpBKr+zVvFSiDOhju9YeRjuRptTvXl8sXGbT8MAPs7edWrXtoeZp0qwp0hAEBrBjzGvWzz4ndCbvfaGsLWyyWSk2pUwGpULyQ1jfuiQcieP4m5GTAHZ667xwPD3U7IKlV9V5EVKznPImCCWtGQAgg5KedhqeLGbVbMRBFR3S51RM4XnDOEaAcPFaJLDGb7muNVtccuv35F2NbS7QmtZKTqVYUHuJNSl0oZVcxkte2lUwnR0Zxnl2GtXpeTrWbO9jLS6jQaGOOAV3dLn1nTDXkgNkkCDuzz0alctnaxlPoKbm0xDMbA8iTJ6zwTmcypzSGjIANA0AgAcoyCWHVQx/LH3/AB/gKAWw1B7G1B0TqdIkPaamVV9R043FoADWwGwAOOZ3WiVR7s24bWsNSpLG2ptGrU6EE/cxYSMWuQaSM4lS9kLyttSnR6akMGGXV3vGN4IJa4MA1Mt1GkmVGXFNuU5ap1z/AGwTLcPJYtaaHQm0UD/+VZ7R+6c2+LSD3rZ2lZn9p9jwVg9o/wA9oHbUYMH5TTHctPw3JWRx9/0BmmXNUmy0SdcDfyhcWh6i3HV/UMHALu1PyXoIO0mRWyt3/VlwbuA8ygwpAlSLbWL3E8T9eSihp4rNN27OniXbGh6jZBqoG0t6ClTLWxiIgfNSq1fo2Oe7RoJ8FRX1HV6onMuOfIcBySQVjOW/qFdmLGWtLzq73I6+o1jHPqAANBcT2L2zNAAGgjuQfaap01SnZGb4fUPBo9VveRPcOKZ7dFjeqQJu+i6vUfaXiMR6oO5oyaPDzlF75sVKrQcI60Et4tIBMzuG7vUwU8MNaIAyQXai8sFPoaf+Y8ZkfdZoT2nMeKFbloiaShsoY0SUq02B9MAubDTodR2ZaFR4WxNPg4ri4umIJLzCkggKkTmTOeDQxoQABwGWoBzGSsOytncagMSwAgkDqgkzBJE7uzPemLLY6TvXq9UGYmcT50wb/Wkxv35iC1Co6kwhhyO/CAZgCYEDdwVE5ao3dPjfdaDt4MDhBQnZit0dd1leeq+X0uTvvt7x1gOTuKNXfXbaKeMesMnDg4D/AIIQG8rCTWovbk5lRp8xPlKq4Ztk7VBm0XZ+tad7XBwPZmn73JiY7UVquEBM1qQe0jkiipT2Ua03Z0zgBxHvzVmuRjqFPo4luccpzy8VGuyjBnhkjT4IUomTAluGc6fW5CrVTRe2MP181Cq05yKUdq0N3FbcL8J3+9W28qHT2d9PeRl+8Mx5gKiVaJa6RuMhXO6LVLQeITRZizQrYL+z68SHOouyMaH8JOXm7wV/pVFm1+0TZbUy1N9TEDU78nHvBPf2rQKblyPiWOsimvP5r+ooR7Qvqi812sdjdZ/81oBlpgkASIdOEjLeCEHv/bWlRoU6lKKj6oa5jHGCGmevUAzAEERvOU6kVuhd9obeVerQY53R1Okc0ksbVDx6gJycYc48oPYSll2Pe+hZiXihaKOPPA2oMDnlwY4TBInLMxJ7VV/hwQacnrX5ea3V195Gxuhf9V9psdY0GtNWjam1IxS9lMdIzo5OhcN4Opz0QG5bxq1LZZnC01KtSs2q6uwOPRCWO6OkxhyEAA8iRwJV8ZYRZqXSvbUtdZjnPDsINUF+FjuiBPVbhaOqDuPYgtiYbRbKD6dkfZqNHpXuc+mGY3vbAgAZnIcd+m9oZYVKo6pq/wDqud+VX2EMauTZF3R2E1KbW4G2gV2uMPis0tEQCHGIGZyVkuC4DZ3Yn131sLOipgjCGMkGIBIJ6rc8tEWaVXr5tNUXjYWMqOaxwrmowHqvhgIxDfEZcFmWfJmbTfhv83/AVRbGIBtzdorUGu30ajag7PVPvDv9iPMXlemHNc06OBaewiCkxTcJKSGAlx2mGAcBCV+WyG4d7su7f8kAsNqNNxY7IgkHtBgpm224veTuAgdn1K9Liyeii2GO5WPPeE0LSAdFFdaclCJn70KJG5Q9I1tnbyKOBg9Zwn90Z+8BQth7HOKo4ZnIdil2iyB2uakXL1OqBCIvVCVuwu+jCrGzxL7RaKpGry1vY04RHcFZrU4kZaofd9mDZaBEknxRdMdfU9vK1so03VH6AfzE6NHaYCp1hsrqzzUfmXGeXYOQClbZ1C+vSs40aMZ5kkgeQ/qKsd1XdgpjijhBGdtgC+A42d9MhurYceTh581Vv0efbYO8/JW3bPCygZ9ZxAA45hxPcAqEAOCvw32mHrK79ewQ/wACP+4zzXig4RySV1GQPhrBM2p2eZh2pGe4K72UNqUGkZyPGRKzMBXj7PrViDqTtWQW/unUdx/NyVWSOrNnS5Kk0/J7cVrNC2Bh9WrLDydBLD4yP9ytVaxw6UEN14rWyoQYpnEOZzA989ytVXNqp5Rrm/UNvMjmE3Z6gXVB68/wo3IE4IlBmF7+BcY5KVUORUd1kcHesCuntMEFHAzdg21VOahOd4qRbMgh1F+ZSlvg6tBkopclSBHA+/NCzDlJu2pDiOQ8v+QoXJmybiWW2UBVYWkTI+gplyn9SwHVowHj1eqJPYAe9Q7NUyU2wmC4cc/gfgsnXwvHfsZaCbHJ41QAS4gACSSYAAzJJOgUZhUPaRpNjtAALiaNQBoEky0iABrquNGPdJIhnFg2rs9apUp0y9xYx1ScJwva3J3Rn70HsndKEWjb6m+zPq2amX1Q5jW0nwMWMwCC0kEQDv1hNU7iq/s+BpaTYX0S7QMqFjj1zqCXP4ayuLt2Rq1Gg1Gts5pMpso4YecbHmoajwDBkl2U/e5Z7Fi6Zbf08/X6e/0E2ErVtG4gVafVZRtLrNXpuAJfMND6bgdAcwN++IRy1XUX2qhXkAUm1QRBkl4AEHSNfJCrt2Io03se59So5pD3AmKb6uZ6QsiZz4/GT/6MYbQLRLukFM0vWOEtLsWbNJneqJvGn/r9n49/69/sSrJrQvSvYShUokoO0VkItsDR4FTyOL+oeaaNmmVZtpLMMVOp94B7O52F3lh/qQikzLwXf6J90E2asb9IGtVngwo/QZ5ona8p4oW+oVokjYn6TkiF3ZNZTZqSkyZkCUpUwsTK4xxnvUelXIOakkB3yUAATdfS2k1ncBl2aI9iyO4Aa7gFyxkHJA9trywtZZ2etUzdyYN3eY7gUU2CYGvW1NtFQ4m4qQGFvHm8cCfcAqg+mWmHZFaHZruwsGW5VXaqgG1G8S0z45fFX4pU6KusxLt70BEkiElpOaTmtHarFsTaItYOmJjmnmcjPLTTkgbmjvAPwghsZZKfcDSK7CNxPmCPj/dJLguxr1o1kURM8U8xvgolgtGMKZU0VBtlrTIRpicl1mDAXdVpOn9/BeNdBkgoolSQniYXlZmS6rvATXSIAB3k3IoGyoMREqz2x8cCq9bMJOYjmkZZuj0PTtld1x3jyUQGMl3SfBB5pXyVy4LXY6mSn06kOaeceOSDWOoiLXSEZI90WmZGHabk+0ofZastBUpjl5txp0wJjCnWoTXvajT9eo0Hhq7+VslDLVti0T0VJzjxecI7gJJ8lbDp8k/liI2W9oXZcBqQO1VXY2/n2ttQVCGvY71WCBhPqnMkzqDnu5qyii0dq2Y/hc38zoixOtQ3AnsHxKYq16h0Ab5nzy8lIJCZqvW/H8NxR52HcV69HOxgOc52U56CTuGg0UYnKNE7eFWaruUDwHzlRqr1ohBR0uDXDhEOsZ3obVCnWiq0DVDaruCJGq9DbSnWHgm07S07FWyCS0yu2Og8UzTcnmapSH7D+Leqvel1urWptQkwBB7AZ+Ks8wIUfDBlSnQJIatThTYXPMNaCT2ALMbxthrVHPOU6DgBoFctvbZhpMpt1eZP7rYPvhURasUdWY+rytvtPCUl6krTGHqdB4PMQ4kzk0ne3germfwxnCI2J0EEGQ0hzjIIaCROcnMjMzmIgzEqPTdIJJwy1zp4iGgDwdu80SsFLEJ1BMzIhsucCYPV9kHf1STzpkzVBUy63UckXCr9zVdW4sUHXXmjlPRIuDXPezktzyXoz7UqjSMz9c0zVfBBB1yQIvY9quz5qPUpzonqgmEnthSNwBLa2EAtYzVnt9LVVm1ZGDr9aJGXLgjkxruXTX5LmZC8YoZW0H7HUkAotQcq7dlTq9mX13QjllemMjQ5fN6/4aiXCC45NB9o8eW/uVap3pXe2atVzi7PCIa0A7sLYB75Xm3lQl1Fu7rH8gQ51ra1waTBdoIOe7XRRHBBeqlZTJ7CLHcF2HobSvBh0dPrHIE+rGLIDdI8UhetKJxHQO9V3qu0OmhV1Ck+x211lrtrs0mHD2mnUd+o5gLXaNoD2Ne0y1wBB4giQVi1asH0i5pkQSD2HnzC0bYK0F1hpzuNRo7BUdHgMu5SgLC56Yq1IknQZ+C8c9D70rRSdzEeJj4prGSt0BmPkydTme0rxzZ3wN5XLHJtwVSN1EW00G7hPNDajoRO0uQ12ZSMurQmlO0yvKbE6FWFHbAV1T15pyg3gnX0p07uSgTjYgxRbUSMx/yilnpmIdG6UzeLAB2KRovZmu19pL64n7rAAO8k/XJBCp19WsVaz3D1ZhvMDKe8ye9QVsgqijl5WnNtHiS9STFYXba9QJAOZGUYhBBiPLjHBEKdpnEJwk4QRnLTiiSTAkHQmMgATkIC4wYInKMzvgCQT4gd2m6TSqkB2GHZOBGZBEbp0ME6Qe9I4lqkW3ZC1DpauZIJBBmctGgk5zAjNXmkVSNi/wBdXLXDDiETn62efcY+KuFmqyBujIjnoQkao1Y5dya9iQ6pIhQa7DnGXx79yl1uK9LZbG5KNYyytlDhB4LvHOqYDM89Z39kp8METH12KBnwD7Y4jI79ECttIOMHI7irNbbLjZrmq5b7I9olpDo3b1DQ8ZaA5pwuSnKtTjkmiUoxMuypmR3/AA+CPWV6rFjfD/JWGzuToyZFUiDtpZS+m141YZP7pgE9xDfNV9oa8AuAPbxV7LQ5sHNVK33O6k4lgxNP3d47OPv96eL8FEkR2WdkzgbPGByHDkPBOCgzLqNyAGg0Gg7AuGPbvdhPAynGjFkyah4NBy7SnEGrU4BuBo9Y6AcTnAHH4rU9nrL0Flp0zqBn+84lzv6iVVdmtnsLxWrZuGbWjRvMneezIczpbX1UjY6Q86ohF91uq1vEz3D+5CluqIJbq+KoeDeqO7Xz9yL0W44+o9aVwakZroN0XrxmoNSIld8qG5oCJVqQ7FAqMnVVyLLGmVZOSlsYuaVnaNBCecICrJY7QKksEmQhQqmYGfHkitlbCCtknDA5qq7a3h0dAies/qDvBk+APiFanLL9vbdjtGAaUx/U6CR4R5q3GrZVll2wZXivF5K9Ws5wpSXkpKAHyfr61XeOdYHYNe3PsTQK9CBi7/Ze79q7S08olw8clbqloi0VmbsU+P8AcFUv7MXftY/2+8rS7lu1te122m7KWMLXey4OMEfHkSlmrQ+KfbKyK13VhdMed+9N9G5jnMeIc04T8CDvBGYPApyMpCpNr5sYe4O7flw4wnWMluZ8PguHkiSmekjL6zPFSkMd1BAifrig9qBk9uaLOIIy1Qe8urMb/NQyY6A9tp5qA4RkiVepIgj5ofU1SMcbxRnwMqxWR+QVccjF2VJaPBMjPlQdoOT7qYKh2dymNKClkd13tO5SaFma3cvZXocpIJjXr01FExrx1RAUPvqoOwy6eJJ8TKetVeAfDxyTdnahF+JcskuBjRMVnRvUwDJQbRqmkXxG3PJ10CbPJe1Mhlv1TeJUyG+o4HxzXNoce07gPivaDY5pUWS+eH1KSiGyTd1GNdSiApwmKLVMKlFYzXfDef1ksavt82iqTrjctfqOl8cBPll8Vjt8/wCoq/xHe8rRhXkx9RK3QwCkuWroq4zihJdAr1SB0lK8XqCS2/Zqf2wd35gte2T/AOo2nnSH51jv2cmLY3sH5mrZNlv+o1+dL/7CARL2suwvAqsHWZ6w9pnxI17CeSrFB0rSKgVMvu7eifLRDHZj8J3j4j+yqkvJqxTtdrBByMHRc2lshPVnT4KNhMwqzTDY2IOQUe00MxOfBEchw7f7qPaHmMvr5KWM6KxfFnI6zTpqEHFWUcvOuQZ8VX6h3jT3Ksjg7JU2660OLe8Ic0p2zuio0/XBMhJq0W6zFTWIfYiidMKTOerkp3CuXNQQNFyafUXtRRKj1AxxaHzHapllKDmrLwJ5ovQdkmiXw4JfTADNQbS9dVXjeoVofOiJMsihOflhPavW5aKKGE5mOXFeisQI8VUxkiSakBPWF0id2fwUDpGnXPkillYAMglFZLskqSyk57gxubnGBw5k8gM+5MURCtmz13dGMbvXd/SPZ+fdwTRVlM59qso9no4bTaWkl2F5aDyaI0WSXsf2ir/Ed71sTh+12v8AiO9xWPXp/n1f33/mK1QMEnbGGhdNeQCNxgntExnrvK5C6TkHiSUJIAcSSSQBZ/s+P7Y3s/8Apq2fZn/qVX+CfztSSQyUW+oFCvCyioxzTvGXI7ikklGWih1WETO7IqM7JJJUM3wZxUduUa0nJJJD4HK3eBOaDzCSSUhnjSune4pJKQZabpq4gCjlNeJKTMx5cuSSUikK0oXaakJJKCQfYauJxKNsMBJJSjTEaq1FDr1DGq9SSsayALQZ+slKpNG8zySSSMmyViEGANEUsen1wCSSUJh+4LFidjdo05czunsVrohJJXxWjBkbcjO3/wCrtf8AEf7isbvITWq/vv8AzFJJWxKGNBJJJMAkkklIH//Z"/>
          <p:cNvSpPr>
            <a:spLocks noChangeAspect="1" noChangeArrowheads="1"/>
          </p:cNvSpPr>
          <p:nvPr/>
        </p:nvSpPr>
        <p:spPr bwMode="auto">
          <a:xfrm>
            <a:off x="8689975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26632" name="Picture 8" descr="http://life.dailyburn.com/wp-content/uploads/2011/07/4222532649_69f9853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2072"/>
            <a:ext cx="8412000" cy="5619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-960000">
            <a:off x="3592339" y="1583452"/>
            <a:ext cx="2050708" cy="2062103"/>
          </a:xfrm>
          <a:prstGeom prst="rect">
            <a:avLst/>
          </a:prstGeom>
          <a:solidFill>
            <a:srgbClr val="FFFF66"/>
          </a:solidFill>
        </p:spPr>
        <p:txBody>
          <a:bodyPr wrap="square" rtlCol="1">
            <a:spAutoFit/>
          </a:bodyPr>
          <a:lstStyle/>
          <a:p>
            <a:r>
              <a:rPr lang="fa-IR" sz="3200" smtClean="0"/>
              <a:t>باید همین حالا</a:t>
            </a:r>
          </a:p>
          <a:p>
            <a:r>
              <a:rPr lang="fa-IR" sz="3200" smtClean="0"/>
              <a:t>    وزنتو</a:t>
            </a:r>
          </a:p>
          <a:p>
            <a:r>
              <a:rPr lang="fa-IR" sz="3200" smtClean="0"/>
              <a:t>   کم کنی</a:t>
            </a:r>
          </a:p>
          <a:p>
            <a:endParaRPr lang="fa-IR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ggs_Road"/>
          <p:cNvPicPr>
            <a:picLocks noChangeAspect="1" noChangeArrowheads="1"/>
          </p:cNvPicPr>
          <p:nvPr/>
        </p:nvPicPr>
        <p:blipFill>
          <a:blip r:embed="rId2" cstate="print"/>
          <a:srcRect l="5882" r="4411"/>
          <a:stretch>
            <a:fillRect/>
          </a:stretch>
        </p:blipFill>
        <p:spPr bwMode="auto">
          <a:xfrm>
            <a:off x="0" y="0"/>
            <a:ext cx="561662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61466" y="0"/>
            <a:ext cx="200888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smtClean="0">
                <a:solidFill>
                  <a:schemeClr val="tx2">
                    <a:lumMod val="75000"/>
                  </a:schemeClr>
                </a:solidFill>
              </a:rPr>
              <a:t>چرا هیگز؟</a:t>
            </a:r>
            <a:endParaRPr lang="fa-IR" sz="4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0162" y="1196752"/>
            <a:ext cx="209704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smtClean="0">
                <a:solidFill>
                  <a:srgbClr val="FF0000"/>
                </a:solidFill>
              </a:rPr>
              <a:t>قبل از 1905 </a:t>
            </a:r>
            <a:endParaRPr lang="fa-IR" sz="32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2200" y="1916832"/>
            <a:ext cx="203773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/>
              <a:t>فیزیک کلاسیک</a:t>
            </a:r>
            <a:endParaRPr lang="fa-IR" sz="2800"/>
          </a:p>
        </p:txBody>
      </p:sp>
      <p:sp>
        <p:nvSpPr>
          <p:cNvPr id="6" name="TextBox 5"/>
          <p:cNvSpPr txBox="1"/>
          <p:nvPr/>
        </p:nvSpPr>
        <p:spPr>
          <a:xfrm>
            <a:off x="7113212" y="2924944"/>
            <a:ext cx="196399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smtClean="0">
                <a:solidFill>
                  <a:srgbClr val="FF0000"/>
                </a:solidFill>
              </a:rPr>
              <a:t>بعد از 1905</a:t>
            </a:r>
            <a:endParaRPr lang="fa-IR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3789040"/>
            <a:ext cx="196079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فیزیک کوانتم</a:t>
            </a:r>
            <a:endParaRPr lang="fa-IR" sz="3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511" y="4941168"/>
            <a:ext cx="22445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فیزیک کوانتم نسبیتی</a:t>
            </a:r>
            <a:endParaRPr lang="fa-IR" sz="2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6234" y="5877272"/>
            <a:ext cx="22509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smtClean="0"/>
              <a:t>نظریه میدان کوانتمی</a:t>
            </a:r>
            <a:endParaRPr lang="fa-I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Niels Boh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382243"/>
            <a:ext cx="2088232" cy="2475757"/>
          </a:xfrm>
          <a:prstGeom prst="rect">
            <a:avLst/>
          </a:prstGeom>
          <a:noFill/>
        </p:spPr>
      </p:pic>
      <p:pic>
        <p:nvPicPr>
          <p:cNvPr id="16388" name="Picture 4" descr="File:Einstein patentoff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916832"/>
            <a:ext cx="1764703" cy="2348880"/>
          </a:xfrm>
          <a:prstGeom prst="rect">
            <a:avLst/>
          </a:prstGeom>
          <a:noFill/>
        </p:spPr>
      </p:pic>
      <p:pic>
        <p:nvPicPr>
          <p:cNvPr id="16390" name="Picture 6" descr="File:Max Planck (Nobel 1918)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0"/>
            <a:ext cx="1584176" cy="191683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392" name="Picture 8" descr="File:Black body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456384" cy="2267744"/>
          </a:xfrm>
          <a:prstGeom prst="rect">
            <a:avLst/>
          </a:prstGeom>
          <a:noFill/>
        </p:spPr>
      </p:pic>
      <p:pic>
        <p:nvPicPr>
          <p:cNvPr id="16394" name="Picture 10" descr="File:Photoelectric effect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2708920"/>
            <a:ext cx="2304256" cy="1296144"/>
          </a:xfrm>
          <a:prstGeom prst="rect">
            <a:avLst/>
          </a:prstGeom>
          <a:noFill/>
        </p:spPr>
      </p:pic>
      <p:pic>
        <p:nvPicPr>
          <p:cNvPr id="16396" name="Picture 12" descr="http://upload.wikimedia.org/wikipedia/commons/thumb/5/55/Bohr-atom-PAR.svg/310px-Bohr-atom-PAR.svg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4286249"/>
            <a:ext cx="2952750" cy="25717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764704"/>
            <a:ext cx="269176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>
                <a:solidFill>
                  <a:schemeClr val="tx2">
                    <a:lumMod val="75000"/>
                  </a:schemeClr>
                </a:solidFill>
              </a:rPr>
              <a:t>تابش با انرژی گسسته</a:t>
            </a:r>
            <a:endParaRPr lang="fa-IR" sz="28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7482" y="3140968"/>
            <a:ext cx="344677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smtClean="0"/>
              <a:t>تابش متشکل از بسته های انرژی</a:t>
            </a:r>
          </a:p>
          <a:p>
            <a:r>
              <a:rPr lang="fa-IR" sz="2400"/>
              <a:t> </a:t>
            </a:r>
            <a:r>
              <a:rPr lang="fa-IR" sz="2400" smtClean="0"/>
              <a:t>              </a:t>
            </a:r>
            <a:r>
              <a:rPr lang="fa-IR" sz="2400" smtClean="0">
                <a:solidFill>
                  <a:srgbClr val="FF0000"/>
                </a:solidFill>
              </a:rPr>
              <a:t>فوتون</a:t>
            </a:r>
            <a:endParaRPr lang="fa-IR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9723" y="5733256"/>
            <a:ext cx="260520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/>
              <a:t>گذارهای اتم با </a:t>
            </a:r>
            <a:r>
              <a:rPr lang="fa-IR" sz="2800" smtClean="0">
                <a:solidFill>
                  <a:srgbClr val="FF0000"/>
                </a:solidFill>
              </a:rPr>
              <a:t>فوتون</a:t>
            </a:r>
            <a:endParaRPr lang="fa-IR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Hydrogen fine 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4"/>
            <a:ext cx="4371975" cy="3000376"/>
          </a:xfrm>
          <a:prstGeom prst="rect">
            <a:avLst/>
          </a:prstGeom>
          <a:noFill/>
        </p:spPr>
      </p:pic>
      <p:pic>
        <p:nvPicPr>
          <p:cNvPr id="3076" name="Picture 4" descr="File:Hydrogen spectrum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5028" y="0"/>
            <a:ext cx="4438972" cy="190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3356992"/>
            <a:ext cx="21162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600" smtClean="0">
                <a:solidFill>
                  <a:srgbClr val="FB1DF0"/>
                </a:solidFill>
              </a:rPr>
              <a:t>جابجایی لمب</a:t>
            </a:r>
            <a:endParaRPr lang="fa-IR" sz="3600">
              <a:solidFill>
                <a:srgbClr val="FB1D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581128"/>
            <a:ext cx="327044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smtClean="0"/>
              <a:t>الکترودینامیک کوانتمی</a:t>
            </a:r>
            <a:endParaRPr lang="fa-IR" sz="3200"/>
          </a:p>
        </p:txBody>
      </p:sp>
      <p:pic>
        <p:nvPicPr>
          <p:cNvPr id="3078" name="Picture 6" descr="File:Hydrogen transitions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-171400"/>
            <a:ext cx="5234947" cy="3926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cern-bosons.jpeg                                               0001ED04Macintosh HD                   B8AA18DE:"/>
          <p:cNvPicPr>
            <a:picLocks noChangeAspect="1" noChangeArrowheads="1"/>
          </p:cNvPicPr>
          <p:nvPr/>
        </p:nvPicPr>
        <p:blipFill>
          <a:blip r:embed="rId2" cstate="print">
            <a:lum bright="26000" contrast="36000"/>
          </a:blip>
          <a:srcRect l="4883" t="56689" r="3906" b="14648"/>
          <a:stretch>
            <a:fillRect/>
          </a:stretch>
        </p:blipFill>
        <p:spPr bwMode="auto">
          <a:xfrm>
            <a:off x="0" y="5035550"/>
            <a:ext cx="9144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339752" y="188640"/>
            <a:ext cx="4419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smtClean="0">
                <a:solidFill>
                  <a:schemeClr val="accent1">
                    <a:lumMod val="75000"/>
                  </a:schemeClr>
                </a:solidFill>
              </a:rPr>
              <a:t>الکترودینامیک کوانتمی</a:t>
            </a:r>
            <a:endParaRPr lang="fa-IR" sz="44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453336"/>
            <a:ext cx="662473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2800" smtClean="0"/>
              <a:t>                مبادله ذرات مسبب نیروست                    </a:t>
            </a:r>
            <a:endParaRPr lang="fa-IR" sz="2800"/>
          </a:p>
        </p:txBody>
      </p:sp>
      <p:sp>
        <p:nvSpPr>
          <p:cNvPr id="5" name="TextBox 4"/>
          <p:cNvSpPr txBox="1"/>
          <p:nvPr/>
        </p:nvSpPr>
        <p:spPr>
          <a:xfrm>
            <a:off x="5446596" y="1412776"/>
            <a:ext cx="334258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smtClean="0"/>
              <a:t>میدان کلاسیک الکترومغناطیس </a:t>
            </a:r>
            <a:endParaRPr lang="fa-IR" sz="2400"/>
          </a:p>
        </p:txBody>
      </p:sp>
      <p:sp>
        <p:nvSpPr>
          <p:cNvPr id="6" name="Rectangle 5"/>
          <p:cNvSpPr/>
          <p:nvPr/>
        </p:nvSpPr>
        <p:spPr>
          <a:xfrm>
            <a:off x="5508104" y="2204864"/>
            <a:ext cx="3283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smtClean="0"/>
              <a:t>میدان </a:t>
            </a:r>
            <a:r>
              <a:rPr lang="fa-IR" sz="2400" smtClean="0">
                <a:solidFill>
                  <a:srgbClr val="FF0000"/>
                </a:solidFill>
              </a:rPr>
              <a:t>کوانتمی</a:t>
            </a:r>
            <a:r>
              <a:rPr lang="fa-IR" sz="2400" smtClean="0"/>
              <a:t> الکترومغناطیس </a:t>
            </a:r>
            <a:endParaRPr lang="fa-IR" sz="2400"/>
          </a:p>
        </p:txBody>
      </p:sp>
      <p:sp>
        <p:nvSpPr>
          <p:cNvPr id="7" name="Rectangle 6"/>
          <p:cNvSpPr/>
          <p:nvPr/>
        </p:nvSpPr>
        <p:spPr>
          <a:xfrm>
            <a:off x="6516216" y="3212976"/>
            <a:ext cx="130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000" smtClean="0">
                <a:solidFill>
                  <a:srgbClr val="FF0000"/>
                </a:solidFill>
              </a:rPr>
              <a:t>فوتون</a:t>
            </a:r>
            <a:r>
              <a:rPr lang="fa-IR" sz="4000" smtClean="0">
                <a:solidFill>
                  <a:srgbClr val="FF0000"/>
                </a:solidFill>
              </a:rPr>
              <a:t> </a:t>
            </a:r>
            <a:endParaRPr lang="fa-IR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412776"/>
            <a:ext cx="3416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smtClean="0">
                <a:solidFill>
                  <a:schemeClr val="tx2">
                    <a:lumMod val="75000"/>
                  </a:schemeClr>
                </a:solidFill>
              </a:rPr>
              <a:t>میدان کلاسیک الکترون </a:t>
            </a:r>
            <a:endParaRPr lang="fa-IR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204864"/>
            <a:ext cx="3336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smtClean="0">
                <a:solidFill>
                  <a:schemeClr val="tx2">
                    <a:lumMod val="75000"/>
                  </a:schemeClr>
                </a:solidFill>
              </a:rPr>
              <a:t>میدان </a:t>
            </a:r>
            <a:r>
              <a:rPr lang="fa-IR" sz="3200" smtClean="0">
                <a:solidFill>
                  <a:srgbClr val="FF0000"/>
                </a:solidFill>
              </a:rPr>
              <a:t>کوانتمی</a:t>
            </a:r>
            <a:r>
              <a:rPr lang="fa-IR" sz="3200" smtClean="0">
                <a:solidFill>
                  <a:schemeClr val="tx2">
                    <a:lumMod val="75000"/>
                  </a:schemeClr>
                </a:solidFill>
              </a:rPr>
              <a:t> الکترون </a:t>
            </a:r>
            <a:endParaRPr lang="fa-IR" sz="32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672" y="3284984"/>
            <a:ext cx="1439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a-IR" sz="3200" smtClean="0">
                <a:solidFill>
                  <a:srgbClr val="FF0000"/>
                </a:solidFill>
              </a:rPr>
              <a:t>الکترون </a:t>
            </a:r>
            <a:endParaRPr lang="fa-IR">
              <a:solidFill>
                <a:srgbClr val="FF0000"/>
              </a:solidFill>
            </a:endParaRPr>
          </a:p>
        </p:txBody>
      </p:sp>
      <p:pic>
        <p:nvPicPr>
          <p:cNvPr id="17412" name="Picture 4" descr="http://upload.wikimedia.org/wikipedia/commons/thumb/d/da/Electron_self_energy_loop.svg/200px-Electron_self_energy_loop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1905000" cy="1847851"/>
          </a:xfrm>
          <a:prstGeom prst="rect">
            <a:avLst/>
          </a:prstGeom>
          <a:noFill/>
        </p:spPr>
      </p:pic>
      <p:pic>
        <p:nvPicPr>
          <p:cNvPr id="17414" name="Picture 6" descr="Electron-positron-scattering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980728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0"/>
            <a:ext cx="393729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smtClean="0">
                <a:solidFill>
                  <a:schemeClr val="accent2">
                    <a:lumMod val="50000"/>
                  </a:schemeClr>
                </a:solidFill>
              </a:rPr>
              <a:t>نیروهای دیگر طبيعت </a:t>
            </a:r>
            <a:endParaRPr lang="fa-IR" sz="400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4" name="Picture 2" descr="NuclearRea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2880317" cy="1728192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b/b5/Radioactive.svg/150px-Radioactive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28750" cy="1247775"/>
          </a:xfrm>
          <a:prstGeom prst="rect">
            <a:avLst/>
          </a:prstGeom>
          <a:noFill/>
        </p:spPr>
      </p:pic>
      <p:pic>
        <p:nvPicPr>
          <p:cNvPr id="18438" name="Picture 6" descr="http://upload.wikimedia.org/wikipedia/commons/thumb/7/79/Alpha_Decay.svg/220px-Alpha_Decay.svg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293096"/>
            <a:ext cx="2736304" cy="2088232"/>
          </a:xfrm>
          <a:prstGeom prst="rect">
            <a:avLst/>
          </a:prstGeom>
          <a:noFill/>
        </p:spPr>
      </p:pic>
      <p:pic>
        <p:nvPicPr>
          <p:cNvPr id="18440" name="Picture 8" descr="http://upload.wikimedia.org/wikipedia/commons/thumb/a/aa/Beta-minus_Decay.svg/240px-Beta-minus_Decay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149080"/>
            <a:ext cx="3222104" cy="22322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980728"/>
            <a:ext cx="291618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>
                <a:solidFill>
                  <a:srgbClr val="FF0000"/>
                </a:solidFill>
              </a:rPr>
              <a:t>نیروهای قوی و ضعیف</a:t>
            </a:r>
            <a:endParaRPr lang="fa-IR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568136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3200" smtClean="0"/>
              <a:t>نظریه میدان برای نیروهای قوی وضعیف</a:t>
            </a:r>
            <a:endParaRPr lang="fa-IR" sz="3200"/>
          </a:p>
        </p:txBody>
      </p:sp>
      <p:sp>
        <p:nvSpPr>
          <p:cNvPr id="3" name="TextBox 2"/>
          <p:cNvSpPr txBox="1"/>
          <p:nvPr/>
        </p:nvSpPr>
        <p:spPr>
          <a:xfrm>
            <a:off x="5635751" y="1340768"/>
            <a:ext cx="315342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/>
              <a:t>الکترومغناطیس - </a:t>
            </a:r>
            <a:r>
              <a:rPr lang="fa-IR" sz="2800" smtClean="0">
                <a:solidFill>
                  <a:srgbClr val="FF0000"/>
                </a:solidFill>
              </a:rPr>
              <a:t>بلندبرد </a:t>
            </a:r>
            <a:endParaRPr lang="fa-IR" sz="28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340768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smtClean="0"/>
              <a:t>قوی وضعیف – </a:t>
            </a:r>
            <a:r>
              <a:rPr lang="fa-IR" sz="2800" smtClean="0">
                <a:solidFill>
                  <a:srgbClr val="FF0000"/>
                </a:solidFill>
              </a:rPr>
              <a:t>کوتاه برد</a:t>
            </a:r>
            <a:endParaRPr lang="fa-IR" sz="280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2060848"/>
            <a:ext cx="1080745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smtClean="0">
                <a:solidFill>
                  <a:srgbClr val="00B050"/>
                </a:solidFill>
              </a:rPr>
              <a:t>تقارن</a:t>
            </a:r>
            <a:endParaRPr lang="fa-IR">
              <a:solidFill>
                <a:srgbClr val="00B050"/>
              </a:solidFill>
            </a:endParaRPr>
          </a:p>
        </p:txBody>
      </p:sp>
      <p:pic>
        <p:nvPicPr>
          <p:cNvPr id="19458" name="Picture 2" descr="http://upload.wikimedia.org/wikipedia/commons/thumb/6/65/Isfahan_Lotfollah_mosque_ceiling_symmetric.jpg/250px-Isfahan_Lotfollah_mosque_ceiling_symmetr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456384" cy="1872208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4/40/Farsh1.jpg/300px-Farsh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636912"/>
            <a:ext cx="3347864" cy="1800200"/>
          </a:xfrm>
          <a:prstGeom prst="rect">
            <a:avLst/>
          </a:prstGeom>
          <a:noFill/>
        </p:spPr>
      </p:pic>
      <p:pic>
        <p:nvPicPr>
          <p:cNvPr id="19462" name="Picture 6" descr=" {\nabla W} =  -{\nabla U} = -\left ( \frac{\partial U}{\partial x}, \frac{\partial U}{\partial y}, \frac{\partial U}{\partial z} \right ) = \mathbf{F}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157192"/>
            <a:ext cx="3238500" cy="457200"/>
          </a:xfrm>
          <a:prstGeom prst="rect">
            <a:avLst/>
          </a:prstGeom>
          <a:noFill/>
        </p:spPr>
      </p:pic>
      <p:pic>
        <p:nvPicPr>
          <p:cNvPr id="19466" name="Picture 10" descr="http://t2.gstatic.com/images?q=tbn:ANd9GcQxUAY7kUip32ml3041VePY2MSKzINcWZgwGbHCPdI3v3VT9QHe-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1666875" cy="24551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327203" y="4581128"/>
            <a:ext cx="281679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smtClean="0"/>
              <a:t>تقارن – قانون پایستگی</a:t>
            </a:r>
            <a:endParaRPr lang="fa-IR" sz="2800"/>
          </a:p>
        </p:txBody>
      </p:sp>
      <p:sp>
        <p:nvSpPr>
          <p:cNvPr id="13" name="Rectangle 12"/>
          <p:cNvSpPr/>
          <p:nvPr/>
        </p:nvSpPr>
        <p:spPr>
          <a:xfrm>
            <a:off x="4500478" y="6021288"/>
            <a:ext cx="4323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smtClean="0"/>
              <a:t>تقارن </a:t>
            </a:r>
            <a:r>
              <a:rPr lang="fa-IR" sz="2400" smtClean="0">
                <a:solidFill>
                  <a:srgbClr val="FF0000"/>
                </a:solidFill>
              </a:rPr>
              <a:t>انتقالی</a:t>
            </a:r>
            <a:r>
              <a:rPr lang="fa-IR" sz="2400" smtClean="0"/>
              <a:t> – قانون پایستگی </a:t>
            </a:r>
            <a:r>
              <a:rPr lang="fa-IR" sz="2400" smtClean="0">
                <a:solidFill>
                  <a:srgbClr val="FF0000"/>
                </a:solidFill>
              </a:rPr>
              <a:t>تکانه خطی</a:t>
            </a:r>
            <a:endParaRPr lang="fa-IR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839" y="476672"/>
            <a:ext cx="48702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QED</a:t>
            </a:r>
            <a:r>
              <a:rPr lang="fa-IR" sz="2800" smtClean="0"/>
              <a:t>: تقارن پیمانه ای– قانون</a:t>
            </a:r>
          </a:p>
          <a:p>
            <a:r>
              <a:rPr lang="fa-IR" sz="2800" smtClean="0"/>
              <a:t> پایستگی بار الکتریکی – </a:t>
            </a:r>
            <a:r>
              <a:rPr lang="fa-IR" sz="2800" smtClean="0">
                <a:solidFill>
                  <a:srgbClr val="FF0000"/>
                </a:solidFill>
              </a:rPr>
              <a:t>فوتون بی جرم</a:t>
            </a:r>
            <a:endParaRPr lang="fa-IR" sz="280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9952" y="22048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QCD</a:t>
            </a:r>
            <a:r>
              <a:rPr lang="fa-IR" sz="3200" smtClean="0"/>
              <a:t>: تقارن پیمانه ای– قانون پایستگی بار – </a:t>
            </a:r>
            <a:r>
              <a:rPr lang="fa-IR" sz="3200" smtClean="0">
                <a:solidFill>
                  <a:srgbClr val="FF0000"/>
                </a:solidFill>
              </a:rPr>
              <a:t>گلوان بی جرم</a:t>
            </a:r>
            <a:endParaRPr lang="fa-IR" sz="32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1960" y="429309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EW</a:t>
            </a:r>
            <a:r>
              <a:rPr lang="fa-IR" sz="3200" smtClean="0"/>
              <a:t>: تقارن پیمانه ای– قانون پایستگی بار – </a:t>
            </a:r>
            <a:r>
              <a:rPr lang="en-US" sz="3200" smtClean="0">
                <a:solidFill>
                  <a:srgbClr val="FF0000"/>
                </a:solidFill>
              </a:rPr>
              <a:t>W,Z</a:t>
            </a:r>
            <a:r>
              <a:rPr lang="fa-IR" sz="3200" smtClean="0"/>
              <a:t> </a:t>
            </a:r>
            <a:r>
              <a:rPr lang="fa-IR" sz="3200" smtClean="0">
                <a:solidFill>
                  <a:srgbClr val="FF0000"/>
                </a:solidFill>
              </a:rPr>
              <a:t>بی جرم</a:t>
            </a:r>
            <a:endParaRPr lang="fa-IR" sz="3200">
              <a:solidFill>
                <a:srgbClr val="FF0000"/>
              </a:solidFill>
            </a:endParaRPr>
          </a:p>
        </p:txBody>
      </p:sp>
      <p:pic>
        <p:nvPicPr>
          <p:cNvPr id="20482" name="Picture 2" descr="http://upload.wikimedia.org/wikipedia/commons/thumb/8/89/Beta_Negative_Decay.svg/220px-Beta_Negative_Decay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3024336" cy="2664296"/>
          </a:xfrm>
          <a:prstGeom prst="rect">
            <a:avLst/>
          </a:prstGeom>
          <a:noFill/>
        </p:spPr>
      </p:pic>
      <p:pic>
        <p:nvPicPr>
          <p:cNvPr id="7" name="Picture 6" descr="Electron-positron-scattering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0"/>
            <a:ext cx="2095500" cy="20955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71310" y="1412776"/>
            <a:ext cx="22044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smtClean="0">
                <a:solidFill>
                  <a:srgbClr val="FF0000"/>
                </a:solidFill>
              </a:rPr>
              <a:t>فوتون</a:t>
            </a:r>
            <a:r>
              <a:rPr lang="fa-IR" sz="2400" smtClean="0"/>
              <a:t> کوانتای میدان</a:t>
            </a:r>
            <a:endParaRPr lang="fa-IR" sz="2400"/>
          </a:p>
        </p:txBody>
      </p:sp>
      <p:sp>
        <p:nvSpPr>
          <p:cNvPr id="9" name="Rectangle 8"/>
          <p:cNvSpPr/>
          <p:nvPr/>
        </p:nvSpPr>
        <p:spPr>
          <a:xfrm>
            <a:off x="6483392" y="3356992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smtClean="0">
                <a:solidFill>
                  <a:srgbClr val="FF0000"/>
                </a:solidFill>
              </a:rPr>
              <a:t>گلوان </a:t>
            </a:r>
            <a:r>
              <a:rPr lang="fa-IR" sz="2400" smtClean="0"/>
              <a:t>کوانتای میدان</a:t>
            </a:r>
            <a:endParaRPr lang="fa-IR" sz="2400"/>
          </a:p>
        </p:txBody>
      </p:sp>
      <p:sp>
        <p:nvSpPr>
          <p:cNvPr id="10" name="Rectangle 9"/>
          <p:cNvSpPr/>
          <p:nvPr/>
        </p:nvSpPr>
        <p:spPr>
          <a:xfrm>
            <a:off x="6607082" y="5517232"/>
            <a:ext cx="2082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W,Z</a:t>
            </a:r>
            <a:r>
              <a:rPr lang="fa-IR" sz="2400" smtClean="0"/>
              <a:t> کوانتای میدان</a:t>
            </a:r>
            <a:endParaRPr lang="fa-I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2852936"/>
            <a:ext cx="45720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fa-IR" sz="2800" smtClean="0"/>
              <a:t>مشکل اصلی : در صورت جرم دار بودن کوانتای میدان تقارن پیمانه ای شکسته می شود </a:t>
            </a:r>
            <a:endParaRPr lang="fa-IR" sz="2800"/>
          </a:p>
        </p:txBody>
      </p:sp>
      <p:sp>
        <p:nvSpPr>
          <p:cNvPr id="3" name="Rectangle 2"/>
          <p:cNvSpPr/>
          <p:nvPr/>
        </p:nvSpPr>
        <p:spPr>
          <a:xfrm>
            <a:off x="2339752" y="332656"/>
            <a:ext cx="414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smtClean="0">
                <a:solidFill>
                  <a:srgbClr val="FF0000"/>
                </a:solidFill>
              </a:rPr>
              <a:t>مدل استاندارد ذرات بنیادی</a:t>
            </a:r>
            <a:endParaRPr lang="fa-IR" sz="36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4949" y="1268760"/>
            <a:ext cx="6369051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1">
            <a:spAutoFit/>
          </a:bodyPr>
          <a:lstStyle/>
          <a:p>
            <a:r>
              <a:rPr lang="fa-IR" sz="2800" smtClean="0"/>
              <a:t>مدل استاندارد نظریه میدان کوانتمی با تقارن پیمانه ای</a:t>
            </a:r>
          </a:p>
          <a:p>
            <a:r>
              <a:rPr lang="fa-IR" sz="2800" smtClean="0"/>
              <a:t> شامل نیروهای الکترومغناطیس؛ ضعیف و قوی</a:t>
            </a:r>
            <a:endParaRPr lang="fa-IR" sz="2800"/>
          </a:p>
        </p:txBody>
      </p:sp>
      <p:sp>
        <p:nvSpPr>
          <p:cNvPr id="5" name="TextBox 4"/>
          <p:cNvSpPr txBox="1"/>
          <p:nvPr/>
        </p:nvSpPr>
        <p:spPr>
          <a:xfrm>
            <a:off x="618909" y="5085184"/>
            <a:ext cx="852509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1">
            <a:spAutoFit/>
          </a:bodyPr>
          <a:lstStyle/>
          <a:p>
            <a:r>
              <a:rPr lang="fa-IR" sz="2800" smtClean="0"/>
              <a:t>جرم دار بودن فرمیون ها منجر به شکست تقارن مدل استاندارد می شود </a:t>
            </a:r>
            <a:endParaRPr lang="fa-IR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300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سازوکار هیگز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سازوکار هیگز</dc:title>
  <dc:creator> </dc:creator>
  <cp:lastModifiedBy> </cp:lastModifiedBy>
  <cp:revision>76</cp:revision>
  <dcterms:created xsi:type="dcterms:W3CDTF">2013-04-22T11:18:35Z</dcterms:created>
  <dcterms:modified xsi:type="dcterms:W3CDTF">2013-04-23T09:38:38Z</dcterms:modified>
</cp:coreProperties>
</file>