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8" r:id="rId5"/>
    <p:sldId id="272" r:id="rId6"/>
    <p:sldId id="258" r:id="rId7"/>
    <p:sldId id="267" r:id="rId8"/>
    <p:sldId id="274" r:id="rId9"/>
    <p:sldId id="269" r:id="rId10"/>
    <p:sldId id="260" r:id="rId11"/>
    <p:sldId id="270" r:id="rId12"/>
    <p:sldId id="271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9B58-843C-4000-BAAF-36832BBA364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3B00-3447-47BF-BBFE-D445198F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80" y="183129"/>
            <a:ext cx="6579475" cy="595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792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نتیجه گیری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نتایج و بحث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مدل و روش شبیه سازی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مروری بر پیشینه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نتایج و بحث</a:t>
            </a:r>
          </a:p>
          <a:p>
            <a:pPr algn="r" rtl="1"/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81881"/>
              </p:ext>
            </p:extLst>
          </p:nvPr>
        </p:nvGraphicFramePr>
        <p:xfrm>
          <a:off x="139485" y="684360"/>
          <a:ext cx="3436938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r:id="rId4" imgW="4086365" imgH="2998692" progId="SigmaPlotGraphicObject.10">
                  <p:embed/>
                </p:oleObj>
              </mc:Choice>
              <mc:Fallback>
                <p:oleObj r:id="rId4" imgW="4086365" imgH="2998692" progId="SigmaPlotGraphicObject.10">
                  <p:embed/>
                  <p:pic>
                    <p:nvPicPr>
                      <p:cNvPr id="307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85" y="684360"/>
                        <a:ext cx="3436938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611038" y="960793"/>
            <a:ext cx="3229740" cy="51114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endParaRPr lang="fa-IR" sz="1400" dirty="0" smtClean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ar-DZ" sz="21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ساختار ذرات کلوئیدی (نقاط سیاه) با یک زیر پتانسیل تناوبی مربعی </a:t>
            </a:r>
            <a:r>
              <a:rPr lang="en-US" sz="21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:</a:t>
            </a:r>
          </a:p>
          <a:p>
            <a:pPr lvl="0" algn="r" rtl="1">
              <a:defRPr/>
            </a:pPr>
            <a:endParaRPr lang="en-US" sz="2100" b="1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en-US" sz="2100" b="1" kern="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A=0, N=Nm </a:t>
            </a:r>
            <a:r>
              <a:rPr lang="fa-IR" sz="2100" kern="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:  </a:t>
            </a:r>
            <a:r>
              <a:rPr lang="fa-IR" sz="2100" b="1" kern="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آرایش </a:t>
            </a:r>
            <a:r>
              <a:rPr lang="ar-DZ" sz="2100" b="1" kern="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مونومر</a:t>
            </a:r>
            <a:r>
              <a:rPr lang="fa-IR" sz="2100" b="1" kern="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ی</a:t>
            </a:r>
          </a:p>
          <a:p>
            <a:pPr lvl="0" algn="r" rtl="1">
              <a:defRPr/>
            </a:pPr>
            <a:r>
              <a:rPr lang="ar-DZ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 (یعنی هر ذره کلوئیدی در مرکزی بایک پتانسیل مینیمم قرار گرفته است.</a:t>
            </a:r>
            <a:r>
              <a:rPr lang="en-US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(</a:t>
            </a:r>
            <a:endParaRPr lang="fa-IR" sz="21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ar-DZ" sz="2100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پنل بالا</a:t>
            </a:r>
            <a:r>
              <a:rPr lang="fa-IR" sz="2100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:</a:t>
            </a:r>
            <a:r>
              <a:rPr lang="ar-DZ" sz="2100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 </a:t>
            </a:r>
            <a:endParaRPr lang="fa-IR" sz="2100" kern="0" dirty="0">
              <a:solidFill>
                <a:srgbClr val="F79646">
                  <a:lumMod val="50000"/>
                </a:srgbClr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 سمت راست: </a:t>
            </a:r>
            <a:r>
              <a:rPr lang="en-US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T=0.31KT</a:t>
            </a:r>
            <a:endParaRPr lang="fa-IR" sz="21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fa-IR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 سمت چپ:</a:t>
            </a:r>
            <a:r>
              <a:rPr lang="en-US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Tc1=0.92 KT</a:t>
            </a:r>
            <a:endParaRPr lang="fa-IR" sz="21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endParaRPr lang="fa-IR" sz="21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ar-DZ" sz="21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پنل پایین</a:t>
            </a:r>
            <a:r>
              <a:rPr lang="fa-IR" sz="21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:</a:t>
            </a:r>
            <a:r>
              <a:rPr lang="ar-DZ" sz="21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 </a:t>
            </a:r>
            <a:endParaRPr lang="fa-IR" sz="2100" b="1" kern="0" dirty="0">
              <a:solidFill>
                <a:srgbClr val="F79646">
                  <a:lumMod val="50000"/>
                </a:srgbClr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ar-DZ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سمت راست</a:t>
            </a:r>
            <a:r>
              <a:rPr lang="fa-IR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:</a:t>
            </a:r>
            <a:r>
              <a:rPr lang="ar-DZ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Tc2=0.94 KT </a:t>
            </a:r>
            <a:endParaRPr lang="fa-IR" sz="21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ar-DZ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سمت چپ</a:t>
            </a:r>
            <a:r>
              <a:rPr lang="fa-IR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:</a:t>
            </a:r>
            <a:r>
              <a:rPr lang="ar-DZ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100" kern="0" dirty="0">
                <a:solidFill>
                  <a:prstClr val="black"/>
                </a:solidFill>
                <a:cs typeface="B Nazanin" panose="00000400000000000000" pitchFamily="2" charset="-78"/>
              </a:rPr>
              <a:t>T=1KT</a:t>
            </a:r>
          </a:p>
        </p:txBody>
      </p:sp>
      <p:pic>
        <p:nvPicPr>
          <p:cNvPr id="2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88" y="690985"/>
            <a:ext cx="3130550" cy="253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37" y="3324850"/>
            <a:ext cx="3048264" cy="2377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3182" y="3326231"/>
            <a:ext cx="3236611" cy="23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 شبیه سازی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نتایج و بحث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3673" y="3955833"/>
            <a:ext cx="8164142" cy="1830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>
              <a:defRPr/>
            </a:pPr>
            <a:r>
              <a:rPr lang="ar-DZ" sz="20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تغییرات انرژی میانگین ذرات کلوئیدی برحسب دما در ناحیه دماهای پائین برای قدرت زیر پتانسیل</a:t>
            </a:r>
            <a:r>
              <a:rPr lang="fa-IR" sz="20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 </a:t>
            </a:r>
            <a:r>
              <a:rPr lang="ar-DZ" sz="20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های مختلف</a:t>
            </a:r>
            <a:r>
              <a:rPr lang="fa-IR" sz="20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:</a:t>
            </a:r>
          </a:p>
          <a:p>
            <a:pPr lvl="0" algn="r" rtl="1">
              <a:defRPr/>
            </a:pPr>
            <a:r>
              <a:rPr lang="ar-DZ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دوانتقال 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فاز متوالی برای زیر پتانسیل </a:t>
            </a:r>
            <a:r>
              <a:rPr lang="en-US" kern="0" dirty="0">
                <a:solidFill>
                  <a:prstClr val="black"/>
                </a:solidFill>
                <a:cs typeface="B Nazanin" panose="00000400000000000000" pitchFamily="2" charset="-78"/>
              </a:rPr>
              <a:t>A=0 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در دماهای  </a:t>
            </a:r>
            <a:r>
              <a:rPr lang="en-US" kern="0" dirty="0">
                <a:solidFill>
                  <a:prstClr val="black"/>
                </a:solidFill>
                <a:cs typeface="B Nazanin" panose="00000400000000000000" pitchFamily="2" charset="-78"/>
              </a:rPr>
              <a:t>Tc2=0.94KT , Tc1=0.92K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اتفاق می افتد (پنل سمت </a:t>
            </a:r>
            <a:r>
              <a:rPr lang="fa-IR" kern="0" dirty="0">
                <a:solidFill>
                  <a:prstClr val="black"/>
                </a:solidFill>
                <a:cs typeface="B Nazanin" panose="00000400000000000000" pitchFamily="2" charset="-78"/>
              </a:rPr>
              <a:t>چپ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). </a:t>
            </a:r>
            <a:endParaRPr lang="fa-IR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در پنل سمت </a:t>
            </a:r>
            <a:r>
              <a:rPr lang="fa-IR" kern="0" dirty="0">
                <a:solidFill>
                  <a:prstClr val="black"/>
                </a:solidFill>
                <a:cs typeface="B Nazanin" panose="00000400000000000000" pitchFamily="2" charset="-78"/>
              </a:rPr>
              <a:t>راست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 انتقال فاز برای قدرت زیر پتانسیل </a:t>
            </a:r>
            <a:r>
              <a:rPr lang="en-US" kern="0" dirty="0">
                <a:solidFill>
                  <a:prstClr val="black"/>
                </a:solidFill>
                <a:cs typeface="B Nazanin" panose="00000400000000000000" pitchFamily="2" charset="-78"/>
              </a:rPr>
              <a:t>A=1، 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در دماهای</a:t>
            </a:r>
            <a:r>
              <a:rPr lang="en-US" kern="0" dirty="0">
                <a:solidFill>
                  <a:prstClr val="black"/>
                </a:solidFill>
                <a:cs typeface="B Nazanin" panose="00000400000000000000" pitchFamily="2" charset="-78"/>
              </a:rPr>
              <a:t>Tc1=0.91KT 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و </a:t>
            </a:r>
            <a:r>
              <a:rPr lang="en-US" kern="0" dirty="0">
                <a:solidFill>
                  <a:prstClr val="black"/>
                </a:solidFill>
                <a:cs typeface="B Nazanin" panose="00000400000000000000" pitchFamily="2" charset="-78"/>
              </a:rPr>
              <a:t>Tc2=0.96KT </a:t>
            </a:r>
            <a:r>
              <a:rPr lang="ar-DZ" kern="0" dirty="0">
                <a:solidFill>
                  <a:prstClr val="black"/>
                </a:solidFill>
                <a:cs typeface="B Nazanin" panose="00000400000000000000" pitchFamily="2" charset="-78"/>
              </a:rPr>
              <a:t>رخ می دهد. </a:t>
            </a:r>
            <a:endParaRPr lang="en-US" kern="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29" name="Picture 28" descr="Description: A=0,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867215"/>
            <a:ext cx="3983533" cy="285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Description: A=1,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79" y="931188"/>
            <a:ext cx="3498564" cy="283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5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شبیه سازی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86398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نتایج و بحث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1272" y="3746966"/>
            <a:ext cx="8559863" cy="22292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>
              <a:defRPr/>
            </a:pPr>
            <a:r>
              <a:rPr lang="ar-DZ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تغییرات </a:t>
            </a:r>
            <a:r>
              <a:rPr lang="fa-IR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گرمای ویژه </a:t>
            </a:r>
            <a:r>
              <a:rPr lang="ar-DZ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ذرات کلوئیدی برحسب دما در ناحیه دماهای پائین برای قدرت زیر پتانسیل</a:t>
            </a:r>
            <a:r>
              <a:rPr lang="fa-IR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DZ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های مختلف</a:t>
            </a:r>
            <a:r>
              <a:rPr lang="fa-IR" sz="2000" b="1" kern="0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lvl="0" algn="r" rtl="1">
              <a:defRPr/>
            </a:pPr>
            <a:r>
              <a:rPr lang="ar-DZ" sz="20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پنل سمت </a:t>
            </a:r>
            <a:r>
              <a:rPr lang="fa-IR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چپ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 شکل برای قدرت زیر پتانسیل </a:t>
            </a:r>
            <a:r>
              <a:rPr lang="fa-IR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A=0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دو پیک گرمای ویژه ساختار ذرات کلوئیدی در دماهای   </a:t>
            </a:r>
            <a:r>
              <a:rPr lang="en-US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Tc1=0.92KT, Tc2=0.94KT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اتفاق می</a:t>
            </a:r>
            <a:r>
              <a:rPr lang="fa-IR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افتد. </a:t>
            </a:r>
            <a:endParaRPr lang="fa-IR" sz="2000" kern="0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r>
              <a:rPr lang="ar-DZ" sz="20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پنل سمت </a:t>
            </a:r>
            <a:r>
              <a:rPr lang="fa-IR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راست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 شکل، دوپیک متوالی از انتقال فاز برای قدرت زیر پتانسیل </a:t>
            </a:r>
            <a:r>
              <a:rPr lang="en-US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A=1،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در دماهای </a:t>
            </a:r>
            <a:r>
              <a:rPr lang="fa-IR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Tc1=0.91KT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و </a:t>
            </a:r>
            <a:r>
              <a:rPr lang="en-US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Tc2=0.96KT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رخ می</a:t>
            </a:r>
            <a:r>
              <a:rPr lang="fa-IR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DZ" sz="2000" kern="0" dirty="0">
                <a:solidFill>
                  <a:prstClr val="black"/>
                </a:solidFill>
                <a:cs typeface="B Nazanin" panose="00000400000000000000" pitchFamily="2" charset="-78"/>
              </a:rPr>
              <a:t>دهد</a:t>
            </a:r>
            <a:endParaRPr lang="en-US" sz="2000" kern="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3" y="546538"/>
            <a:ext cx="3927359" cy="2934489"/>
          </a:xfrm>
          <a:prstGeom prst="rect">
            <a:avLst/>
          </a:prstGeom>
        </p:spPr>
      </p:pic>
      <p:pic>
        <p:nvPicPr>
          <p:cNvPr id="24" name="Picture 23" descr="Description: A=1,C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40" y="652866"/>
            <a:ext cx="3580574" cy="2924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5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نتیجه گیری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نتایج و بحث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مدل و روش شبیه سازی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مروری بر پیشینه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rtl="1"/>
            <a:r>
              <a:rPr lang="fa-I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نتیجه گیری کلی</a:t>
            </a:r>
            <a:endParaRPr lang="en-US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تحقیق یک شبیه سازی جامع عددی با روش مونت کارلو نظریه ذوب دومر­حله­ای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imbusRomNo9L-Regu"/>
                <a:ea typeface="Calibri" panose="020F0502020204030204" pitchFamily="34" charset="0"/>
                <a:cs typeface="B Nazanin" panose="00000400000000000000" pitchFamily="2" charset="-78"/>
              </a:rPr>
              <a:t>(KTHNY-Theory)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درسیستم دوبعدی مونومرهای کلوئیدی 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تحت تاثیر یک پتانسیل بلند برد یوکاوا روی زیر پتانسیل تناوبی مربعی را بررسی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کردیم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که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طور تحلیلی توسط کاسترلیتز وهمکاران حل 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(برندگان نوبل فیزیک 2016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fa-IR" sz="20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جدایی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نقص های </a:t>
            </a: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توپولوژیکی منجر به شکست تقارن در دو مرحله در دماهای مشخصی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 شود</a:t>
            </a: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تفکیک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جفت دررفتگی ها </a:t>
            </a: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ابتدا سیستم کریستالی ذرات کلوئیدی را به یک فاز میانی با نظم سمتی پیش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 برد </a:t>
            </a: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در مرحله دوم جدایی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حلقه های </a:t>
            </a:r>
            <a:r>
              <a:rPr lang="fa-I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توپولوژیکی آزاد سیستم را به سمت یک مایع ایزوتروپیک سوق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 دهد.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fa-IR" sz="20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 smtClean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شبیه سازی که به عنوان یک الگویی عددی قابل استناد و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ایده آل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ساختارهای ترموتروپیک بیان شد به خوبی قابل تعمیم به ساختارهای لیوتروپیک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پلی استایرن های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کروی کلوئیدی باردار در تعلیق در حضور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میدان های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خارجی تناوبی ایجاد شده توسط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دستگاههای اپتیکی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اعمال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نوفه های </a:t>
            </a:r>
            <a:r>
              <a:rPr lang="fa-I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سفید و همچنین ساختارهایی دیگر از کریستالی مولکولی کلوئیدی می باشد.</a:t>
            </a:r>
            <a:endParaRPr lang="fa-IR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نتیجه گیری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نتایج و بحث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مدل و روش شبیه سازی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مروری بر پیشینه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lvl="0" indent="-457200" algn="r" fontAlgn="base">
              <a:spcBef>
                <a:spcPts val="600"/>
              </a:spcBef>
            </a:pPr>
            <a:r>
              <a:rPr kumimoji="1" lang="fa-IR" b="1" dirty="0" smtClean="0">
                <a:solidFill>
                  <a:prstClr val="black"/>
                </a:solidFill>
                <a:latin typeface="Times New Roman" pitchFamily="18" charset="0"/>
                <a:cs typeface="B Nazanin" panose="00000400000000000000" pitchFamily="2" charset="-78"/>
              </a:rPr>
              <a:t>مراجع</a:t>
            </a:r>
            <a:endParaRPr kumimoji="1" lang="en-US" b="1" dirty="0" smtClean="0">
              <a:solidFill>
                <a:prstClr val="black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] 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C, Olson C J,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Scalettar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R T, and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Zim´anyi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G T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 Rev. B, 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2001, 64 144509.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[2]  Coppersmith S N, Fisher D S,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Halperin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B I, Lee P A, and Brinkman W F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 Rev. B,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1982, 25 349.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[3] Lin K-H, Crocker J C, Prasad V, Schofield A,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Weitz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 A,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Lubensky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T C, and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Yodh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 G 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Phys. Rev. Lett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2000.85 1770.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[4]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Bechinger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C., Brunner, M., &amp;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Leiderer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P. </a:t>
            </a:r>
            <a:r>
              <a:rPr kumimoji="1" lang="en-US" sz="1500" i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Phys.Rev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 Lett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2001, 86(5), 930. 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[5]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 and Olson C J 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 Rev. Lett.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2002, 88 248301.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[6] Brunner M and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Bechinger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 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 Rev. Lett.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2002, 88 248302.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[7] Mangold K,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Leiderer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 and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Bechinger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 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 Rev. Lett. 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2003, 90 158302.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[8] V.L.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Berezinski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Sov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Phys. JETP 1971, 32, 493. 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[9] J.M.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Kosterlitz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and D.J.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Thouless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J. Phys. C: Solid State Phys.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1973, 6, 1181.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[10] J.M.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Kosterlitz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J. Phys. C: Solid State Phys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(1974), 7, 1046 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1] A. Libál,1,2 C. Reichhardt,1 and C. J. Olson Reichhardt1,</a:t>
            </a:r>
            <a:r>
              <a:rPr kumimoji="1" lang="en-US" sz="1500" dirty="0">
                <a:solidFill>
                  <a:prstClr val="black"/>
                </a:solidFill>
                <a:latin typeface="Times-Roman"/>
                <a:cs typeface="Arial" pitchFamily="34" charset="0"/>
              </a:rPr>
              <a:t>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PHYSICAL REVIEW E, 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2007,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1" lang="en-US" sz="15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75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011403  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2]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Lyuksymtov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I.,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Naumovets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A. G.,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Pokrovsky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V. 1992.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Two-dimensional crystals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Boston: Academic Press.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3]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Strandburg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K. J.,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Two-dimensional melting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Rev. Mod. Phys., 1988, 60, 161 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4] M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Mikulis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C J Olson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C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R T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Scalettar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and G T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Zim´anyi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J. Phys.: </a:t>
            </a:r>
            <a:r>
              <a:rPr kumimoji="1" lang="en-US" sz="1500" i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Condens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Matter, 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2004,16, 7909.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]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C., &amp; Olson, C. J.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Phys. Rev. Lett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., 2002, 88(24), 248301</a:t>
            </a:r>
          </a:p>
          <a:p>
            <a:pPr marL="457200" lvl="0" indent="-457200" fontAlgn="base">
              <a:spcBef>
                <a:spcPts val="600"/>
              </a:spcBef>
            </a:pP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6]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C., &amp;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Reichhardt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C. O.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Reports on Progress in Physics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2016, </a:t>
            </a:r>
            <a:r>
              <a:rPr kumimoji="1" lang="en-US" sz="15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80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(2), 026501.</a:t>
            </a:r>
          </a:p>
          <a:p>
            <a:pPr lvl="0" fontAlgn="base"/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[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</a:rPr>
              <a:t>1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7]  Von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Grünberg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, H. H.,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Keim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, P., &amp; </a:t>
            </a:r>
            <a:r>
              <a:rPr kumimoji="1" lang="en-US" sz="1500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Maret</a:t>
            </a:r>
            <a:r>
              <a:rPr kumimoji="1" lang="en-US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, G. Phase transitions in two-dimensional colloidal systems, (2007), (pp. 40-83)</a:t>
            </a:r>
            <a:r>
              <a:rPr kumimoji="1" lang="fa-IR" sz="15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</a:rPr>
              <a:t>. </a:t>
            </a:r>
            <a:endParaRPr kumimoji="1" lang="en-US" sz="1500" dirty="0">
              <a:solidFill>
                <a:prstClr val="black"/>
              </a:solidFill>
              <a:latin typeface="Times New Roman" pitchFamily="18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نتیجه گیری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نتایج و بحث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مدل و روش شبیه سازی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مروری بر پیشینه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8318" y="2112774"/>
            <a:ext cx="661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cs typeface="B Titr" panose="00000700000000000000" pitchFamily="2" charset="-78"/>
              </a:rPr>
              <a:t>از توجه </a:t>
            </a:r>
            <a:r>
              <a:rPr lang="fa-IR" sz="540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cs typeface="B Titr" panose="00000700000000000000" pitchFamily="2" charset="-78"/>
              </a:rPr>
              <a:t>شما سپاسگزارم</a:t>
            </a:r>
            <a:endParaRPr lang="en-US" sz="5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7773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2248" y="352326"/>
            <a:ext cx="112829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عنوان مقاله: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انتقال فاز دو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مرحله ای </a:t>
            </a: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در سیستم ذرات کلوئیدی توسط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نقص های </a:t>
            </a: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توپولوژیکی: یک نگرش عددی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92415" y="3050570"/>
            <a:ext cx="652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نویسندگان: امین نجفی-پریسا طراوتی احمد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3719" y="4507162"/>
            <a:ext cx="562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ارائه دهنده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:</a:t>
            </a: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امین نجفی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033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نتیجه گیری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نتایج و بحث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مدل و روش شبیه سازی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مروری بر پیشینه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rtl="1"/>
            <a:r>
              <a:rPr lang="fa-I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مقدمه</a:t>
            </a:r>
          </a:p>
          <a:p>
            <a:pPr marL="457200" indent="-457200" algn="just" rtl="1">
              <a:spcBef>
                <a:spcPts val="600"/>
              </a:spcBef>
            </a:pP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تعیین موقعیت مکانی و مطالعه رفتار دینامیکی  ذرات کلوئیدی  بعنوان یک سیستم ایده آل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برای مطالعه نظم دوبعدی و ذوب آنها برای انواع مختلف زیر پتانسیل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ها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endParaRPr lang="fa-IR" sz="2400" b="1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Baert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500" dirty="0"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Metlushko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Jonckheere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Moshchalkov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Bruynseraede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Lett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1995,  74 3269.</a:t>
            </a:r>
          </a:p>
          <a:p>
            <a:pPr marL="457200" indent="-457200">
              <a:spcBef>
                <a:spcPts val="600"/>
              </a:spcBef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Harada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Kamumura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Kasai H, Matsuda T,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Tonomura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and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Moshchalkov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1996 , 271 1393.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b="1" dirty="0" smtClean="0"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چندین تحقیق تجربی، با استفاده از ابزارها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وتکنیک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های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اپتیکی ولیزرهمانند انجماد لیزری  و ذوب لیزر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یک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آرایش دوبعدی از ذرات کلوئیدی ایجاد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وبا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استفاده از دستگاه لیزری، یک زیر پتانسیل به سیستم ذرات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اعمال گردیده و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 استفاده از تغییر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قدرت 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زیر پتانسیل، آرایش ذرات قابل تغییر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بود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Bechinger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Brunner, M., 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&amp;</a:t>
            </a:r>
            <a:r>
              <a:rPr lang="fa-I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Leiderer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P.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Phys.Rev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Lett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2001, 86(5), 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 rtl="1">
              <a:spcBef>
                <a:spcPts val="600"/>
              </a:spcBef>
            </a:pPr>
            <a:r>
              <a:rPr lang="ar-SA" sz="2400" b="1" dirty="0" smtClean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حالت </a:t>
            </a:r>
            <a:r>
              <a:rPr lang="ar-SA" sz="2400" b="1" dirty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های نظم-بی نظمی ذرات کلوئیدی </a:t>
            </a:r>
            <a:r>
              <a:rPr lang="fa-IR" sz="2400" b="1" dirty="0" smtClean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(مونومر-دیمر-تریمر)</a:t>
            </a:r>
            <a:r>
              <a:rPr lang="ar-SA" sz="2400" b="1" dirty="0" smtClean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دوبعدی </a:t>
            </a:r>
            <a:r>
              <a:rPr lang="ar-SA" sz="2400" b="1" dirty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تحت تاثیر یک پتانسیل بلند برد یوکاوا روی زیر پتانسیل تناوبی </a:t>
            </a:r>
            <a:r>
              <a:rPr lang="fa-IR" sz="2400" b="1" dirty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مربعی و مثلثی</a:t>
            </a:r>
            <a:r>
              <a:rPr lang="ar-SA" sz="2400" b="1" dirty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برای پتانسیل های مختلف</a:t>
            </a:r>
            <a:r>
              <a:rPr lang="en-US" sz="2400" b="1" dirty="0" smtClean="0">
                <a:solidFill>
                  <a:srgbClr val="5B9BD5">
                    <a:lumMod val="75000"/>
                  </a:srgbClr>
                </a:solidFill>
                <a:cs typeface="B Nazanin" panose="00000400000000000000" pitchFamily="2" charset="-78"/>
              </a:rPr>
              <a:t>:</a:t>
            </a:r>
          </a:p>
          <a:p>
            <a:pPr lvl="0"/>
            <a:r>
              <a:rPr lang="en-US" sz="1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Reichhardt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C., &amp; </a:t>
            </a:r>
            <a:r>
              <a:rPr lang="en-US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Reichhardt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O. Reports on Progress in Physics, 2016, 80(2), 026501.</a:t>
            </a:r>
          </a:p>
          <a:p>
            <a:pPr marL="342900" lvl="0" indent="-342900" rtl="1">
              <a:buFont typeface="Arial" panose="020B0604020202020204" pitchFamily="34" charset="0"/>
              <a:buChar char="•"/>
            </a:pPr>
            <a:r>
              <a:rPr lang="en-US" sz="1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Reichhardt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C., &amp; Olson, C. J. Phys. Rev. Lett., 2002, 88(24), 248301</a:t>
            </a:r>
          </a:p>
          <a:p>
            <a:pPr marL="457200" lvl="0" indent="-457200" rtl="1">
              <a:spcBef>
                <a:spcPts val="600"/>
              </a:spcBef>
            </a:pPr>
            <a:endParaRPr lang="en-US" sz="2400" b="1" dirty="0">
              <a:solidFill>
                <a:srgbClr val="5B9BD5">
                  <a:lumMod val="75000"/>
                </a:srgbClr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51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 شبیه سازی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94" y="164023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 rtl="1"/>
            <a:endParaRPr lang="fa-IR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/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مقدمه:</a:t>
            </a:r>
          </a:p>
          <a:p>
            <a:pPr algn="just" rtl="1"/>
            <a:r>
              <a:rPr lang="ar-S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نظریه </a:t>
            </a:r>
            <a:r>
              <a:rPr lang="ar-SA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معروف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KTHNY</a:t>
            </a:r>
            <a:r>
              <a:rPr lang="ar-SA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: نقص­های منجر به ذوب  سیستم ذرات </a:t>
            </a:r>
            <a:r>
              <a:rPr lang="ar-S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کلوئیدی</a:t>
            </a:r>
            <a:r>
              <a:rPr lang="fa-I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:</a:t>
            </a:r>
            <a:endParaRPr lang="en-US" sz="20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Lotus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920" y="-625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62" y="1670773"/>
            <a:ext cx="2941941" cy="23827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03" y="1619366"/>
            <a:ext cx="3885412" cy="22903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684737" y="4179956"/>
            <a:ext cx="8607678" cy="142835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شکل بالا: پنل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سمت راست: دو زوج دررفتگی در جهت­های مختلف. نظم سمتی کریستال حفظ شده است ولی نظم مکانی در راستای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y 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به علت وجود  زوج دررفتگی ازبین رفته است. نظم مکانی در راستای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x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نیز حفظ شده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است.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پنل سمت چپ : نقص­های توپولوژیکی در شبکه هگزاگونال دوبعدی. 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a)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حلقه گردابی توپولوژیکی با عدد مختصات 7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b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)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با عدد مختصات 5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c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) یک زوج دررفتگی با دو حلقه گردابی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Strandburg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J., Two-dimensional melting, Rev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Mod. Phys., 1988, 60,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  <a:p>
            <a:pPr algn="r" rtl="1"/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0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شبیه سازی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r" rtl="1"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مروری بر پیشینه تحقیق: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عنوان مقاله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: انتقال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فاز دو مرحله ای در سیستم ذرات کلوئیدی توسط نقص های توپولوژیکی: یک نگرش عددی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97" y="308573"/>
            <a:ext cx="4320267" cy="439378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199" y="4842733"/>
            <a:ext cx="8607678" cy="1080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بالا ساختار ذرات کلوئیدی در دمای </a:t>
            </a:r>
            <a:r>
              <a:rPr lang="en-US" dirty="0">
                <a:cs typeface="B Nazanin" panose="00000400000000000000" pitchFamily="2" charset="-78"/>
              </a:rPr>
              <a:t>T=0 </a:t>
            </a:r>
            <a:r>
              <a:rPr lang="fa-IR" dirty="0">
                <a:cs typeface="B Nazanin" panose="00000400000000000000" pitchFamily="2" charset="-78"/>
              </a:rPr>
              <a:t>با زیرپتانسیل </a:t>
            </a:r>
            <a:r>
              <a:rPr lang="fa-IR" dirty="0" smtClean="0">
                <a:cs typeface="B Nazanin" panose="00000400000000000000" pitchFamily="2" charset="-78"/>
              </a:rPr>
              <a:t>مربعی پریودیک </a:t>
            </a:r>
            <a:r>
              <a:rPr lang="fa-IR" dirty="0">
                <a:cs typeface="B Nazanin" panose="00000400000000000000" pitchFamily="2" charset="-78"/>
              </a:rPr>
              <a:t>خارجی نشان می دهد .قدرت زیر پتانسیل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US" dirty="0" smtClean="0">
                <a:cs typeface="B Nazanin" panose="00000400000000000000" pitchFamily="2" charset="-78"/>
              </a:rPr>
              <a:t>A=2.5  </a:t>
            </a:r>
            <a:r>
              <a:rPr lang="fa-IR" dirty="0" smtClean="0">
                <a:cs typeface="B Nazanin" panose="00000400000000000000" pitchFamily="2" charset="-78"/>
              </a:rPr>
              <a:t>الف</a:t>
            </a:r>
            <a:r>
              <a:rPr lang="fa-IR" dirty="0">
                <a:cs typeface="B Nazanin" panose="00000400000000000000" pitchFamily="2" charset="-78"/>
              </a:rPr>
              <a:t>: مونومر ب: دیمر ج:تریمر د: </a:t>
            </a:r>
            <a:r>
              <a:rPr lang="fa-IR" dirty="0" smtClean="0">
                <a:cs typeface="B Nazanin" panose="00000400000000000000" pitchFamily="2" charset="-78"/>
              </a:rPr>
              <a:t>کوادریمر. ذرات کلوئیدی در تمام حالتهای مختلف  دارای نظم  مکانی وسمتی هستند.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Reichhardt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C., &amp; Olson, C. J.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Phys. Rev. Lett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2002,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026" y="2899536"/>
            <a:ext cx="403590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نتیجه گیری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نتایج و بحث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مدل و روش شبیه سازی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مروری بر پیشینه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r" rtl="1"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مروری بر پیشینه تحقیق:</a:t>
            </a:r>
          </a:p>
          <a:p>
            <a:pPr algn="r" rtl="1"/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: انتقال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63321" y="652865"/>
            <a:ext cx="3229740" cy="5375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>
              <a:defRPr/>
            </a:pPr>
            <a:r>
              <a:rPr lang="fa-IR" sz="15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شکل روبرو ساختار </a:t>
            </a:r>
            <a:r>
              <a:rPr lang="fa-IR" sz="1500" b="1" kern="0" dirty="0" smtClean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کریستالهای مولکولی کلوئیدی (دیمر) </a:t>
            </a:r>
            <a:r>
              <a:rPr lang="fa-IR" sz="1500" b="1" kern="0" dirty="0">
                <a:solidFill>
                  <a:srgbClr val="F79646">
                    <a:lumMod val="50000"/>
                  </a:srgbClr>
                </a:solidFill>
                <a:cs typeface="B Nazanin" panose="00000400000000000000" pitchFamily="2" charset="-78"/>
              </a:rPr>
              <a:t>در دماهای مختلف و قدرت زیرپتانسیل های مختلف نشان می دهد:</a:t>
            </a:r>
          </a:p>
          <a:p>
            <a:pPr lvl="0" algn="just" rtl="1">
              <a:defRPr/>
            </a:pPr>
            <a:endParaRPr lang="en-US" sz="1500" b="1" kern="0" dirty="0">
              <a:solidFill>
                <a:srgbClr val="F79646">
                  <a:lumMod val="50000"/>
                </a:srgbClr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الف: در دمای پایین و قدرت زیرپتانسیل پایین</a:t>
            </a:r>
            <a:r>
              <a:rPr lang="en-US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A=0,T=0KT</a:t>
            </a:r>
            <a:r>
              <a:rPr lang="fa-IR" sz="1500" kern="0" smtClean="0">
                <a:solidFill>
                  <a:prstClr val="black"/>
                </a:solidFill>
                <a:cs typeface="B Nazanin" panose="00000400000000000000" pitchFamily="2" charset="-78"/>
              </a:rPr>
              <a:t> جامد مذاب.</a:t>
            </a:r>
            <a:endParaRPr lang="fa-IR" sz="15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endParaRPr lang="en-US" sz="15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 ب:  در دمای  خیلی بالا و قدرت زیرپتانسیل بالا</a:t>
            </a:r>
            <a:r>
              <a:rPr lang="en-US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A=1,T=5KT 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: کلوئیدها به فرم یک مایع وساختار مایع هستند. </a:t>
            </a:r>
            <a:endParaRPr lang="en-US" sz="15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ج در دمای پایین و برای قدرت زیرپتانسیل </a:t>
            </a:r>
            <a:r>
              <a:rPr lang="fa-IR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بالا </a:t>
            </a:r>
            <a:r>
              <a:rPr lang="en-US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A=1,T=0KT 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: ذرات به فرم جامد منظم و دارای نظم چرخشی هستند.( </a:t>
            </a:r>
            <a:r>
              <a:rPr lang="fa-IR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دیمر 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).</a:t>
            </a:r>
          </a:p>
          <a:p>
            <a:pPr lvl="0" algn="just" rtl="1">
              <a:defRPr/>
            </a:pPr>
            <a:endParaRPr lang="en-US" sz="15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د: برای قدرت زیرپتانسیل بالا و دمای متوسط</a:t>
            </a:r>
            <a:r>
              <a:rPr lang="en-US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A=1,T=2.3KT 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: فازکریستالهای </a:t>
            </a:r>
            <a:r>
              <a:rPr lang="fa-IR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کلوئیدی  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شکل می گیرد که دارای فازی ما بین فاز جامد دارای نظم </a:t>
            </a:r>
            <a:r>
              <a:rPr lang="fa-IR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سمت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ی</a:t>
            </a:r>
            <a:r>
              <a:rPr lang="fa-IR" sz="1500" kern="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1500" kern="0" dirty="0">
                <a:solidFill>
                  <a:prstClr val="black"/>
                </a:solidFill>
                <a:cs typeface="B Nazanin" panose="00000400000000000000" pitchFamily="2" charset="-78"/>
              </a:rPr>
              <a:t>و فاز مایع هستند</a:t>
            </a:r>
            <a:endParaRPr lang="en-US" sz="1500" b="1" kern="0" dirty="0">
              <a:solidFill>
                <a:srgbClr val="F79646">
                  <a:lumMod val="50000"/>
                </a:srgbClr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endParaRPr lang="fa-IR" sz="1500" kern="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 rtl="1">
              <a:defRPr/>
            </a:pP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M </a:t>
            </a:r>
            <a:r>
              <a:rPr lang="en-US" sz="1500" kern="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Mikulis</a:t>
            </a: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, C J Olson </a:t>
            </a:r>
            <a:r>
              <a:rPr lang="en-US" sz="1500" kern="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Reichhardt</a:t>
            </a: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, C </a:t>
            </a:r>
            <a:r>
              <a:rPr lang="en-US" sz="1500" kern="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Reichhardt</a:t>
            </a: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, R T </a:t>
            </a:r>
            <a:r>
              <a:rPr lang="en-US" sz="1500" kern="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Scalettar</a:t>
            </a: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 and G T </a:t>
            </a:r>
            <a:r>
              <a:rPr lang="en-US" sz="1500" kern="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Zim´anyi</a:t>
            </a: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1500" i="1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J. Phys.: </a:t>
            </a:r>
            <a:r>
              <a:rPr lang="en-US" sz="1500" i="1" kern="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Condens</a:t>
            </a:r>
            <a:r>
              <a:rPr lang="en-US" sz="1500" i="1" kern="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. Matter, </a:t>
            </a:r>
            <a:r>
              <a:rPr lang="en-US" sz="1500" kern="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Arial" pitchFamily="34" charset="0"/>
              </a:rPr>
              <a:t>2004</a:t>
            </a:r>
            <a:endParaRPr lang="en-US" sz="1500" kern="0" dirty="0">
              <a:solidFill>
                <a:srgbClr val="F79646">
                  <a:lumMod val="50000"/>
                </a:srgb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199117"/>
            <a:ext cx="5792469" cy="605939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39167" y="-29977"/>
            <a:ext cx="4271178" cy="813668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lin ang="5400000" scaled="0"/>
          </a:gradFill>
          <a:ln w="15875" cap="rnd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hardEdge"/>
            <a:bevelB w="82550" h="44450" prst="angle"/>
            <a:contourClr>
              <a:srgbClr val="FFFFFF"/>
            </a:contourClr>
          </a:sp3d>
        </p:spPr>
        <p:txBody>
          <a:bodyPr rtlCol="0" anchor="ctr"/>
          <a:lstStyle/>
          <a:p>
            <a:pPr algn="ctr"/>
            <a:r>
              <a:rPr lang="en-US" sz="1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Mikulis</a:t>
            </a:r>
            <a:r>
              <a:rPr lang="en-US" sz="1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US" sz="1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</a:t>
            </a:r>
            <a:r>
              <a:rPr lang="en-US" sz="1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J.Phys</a:t>
            </a:r>
            <a:r>
              <a:rPr lang="en-US" sz="1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Condens</a:t>
            </a:r>
            <a:r>
              <a:rPr lang="en-US" sz="1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Matter, 2004)</a:t>
            </a:r>
            <a:endParaRPr lang="en-US" sz="1500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04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 شبیه سازی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170481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r" rtl="1"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مروری بر پیشینه تحقیق: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عنوان مقاله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: انتقال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فاز دو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مرحله ای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در سیستم ذرات کلوئیدی توسط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نقص های 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توپولوژیکی: یک نگرش عددی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93807" y="1320764"/>
            <a:ext cx="3229740" cy="3659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شکل روبرو دیاگرام فاز دما برحسب قدرت پتانسیل:</a:t>
            </a:r>
          </a:p>
          <a:p>
            <a:pPr lvl="0" algn="r" rtl="1">
              <a:defRPr/>
            </a:pPr>
            <a:r>
              <a:rPr lang="fa-IR" sz="1700" b="1" dirty="0">
                <a:solidFill>
                  <a:schemeClr val="tx1"/>
                </a:solidFill>
                <a:cs typeface="B Nazanin" panose="00000400000000000000" pitchFamily="2" charset="-78"/>
              </a:rPr>
              <a:t>در ناحیه اول ذرات به فرم جامد  مذاب هستند. در ناحیه دوم: ذرات کلوئیدی به فرم مایع هستند. در ناحیه سوم </a:t>
            </a:r>
            <a:r>
              <a:rPr lang="fa-IR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کریستال مولکولی کلوئیدی </a:t>
            </a:r>
            <a:r>
              <a:rPr lang="fa-IR" sz="1700" b="1" dirty="0">
                <a:solidFill>
                  <a:schemeClr val="tx1"/>
                </a:solidFill>
                <a:cs typeface="B Nazanin" panose="00000400000000000000" pitchFamily="2" charset="-78"/>
              </a:rPr>
              <a:t>دارای نظم سمتی هستند. در ناحیه چهارم </a:t>
            </a:r>
            <a:r>
              <a:rPr lang="fa-IR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کریستال مولکولی کلوئیدی </a:t>
            </a:r>
            <a:r>
              <a:rPr lang="fa-IR" sz="1700" b="1" dirty="0">
                <a:solidFill>
                  <a:schemeClr val="tx1"/>
                </a:solidFill>
                <a:cs typeface="B Nazanin" panose="00000400000000000000" pitchFamily="2" charset="-78"/>
              </a:rPr>
              <a:t>در فاز جامد هستند که </a:t>
            </a:r>
            <a:r>
              <a:rPr lang="fa-IR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دارای </a:t>
            </a:r>
            <a:r>
              <a:rPr lang="fa-IR" sz="1700" b="1" dirty="0">
                <a:solidFill>
                  <a:schemeClr val="tx1"/>
                </a:solidFill>
                <a:cs typeface="B Nazanin" panose="00000400000000000000" pitchFamily="2" charset="-78"/>
              </a:rPr>
              <a:t>نظم سمتی نمی </a:t>
            </a:r>
            <a:r>
              <a:rPr lang="fa-IR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 (بی نظم).</a:t>
            </a:r>
            <a:endParaRPr lang="fa-IR" sz="17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r" rtl="1">
              <a:defRPr/>
            </a:pPr>
            <a:endParaRPr lang="fa-IR" sz="1700" dirty="0">
              <a:solidFill>
                <a:prstClr val="white"/>
              </a:solidFill>
              <a:cs typeface="B Nazanin" panose="00000400000000000000" pitchFamily="2" charset="-78"/>
            </a:endParaRPr>
          </a:p>
          <a:p>
            <a:pPr lvl="0" rtl="1">
              <a:defRPr/>
            </a:pPr>
            <a:r>
              <a:rPr lang="fa-IR" sz="17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Mikulis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 J Olson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Reichhardt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Reichhardt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 T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Scalettar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G T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Zim´anyi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Phys.: </a:t>
            </a:r>
            <a:r>
              <a:rPr lang="en-US" sz="17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Condens</a:t>
            </a:r>
            <a:r>
              <a:rPr lang="en-US" sz="1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Matter,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2004</a:t>
            </a:r>
            <a:endParaRPr lang="en-US" sz="1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1131" y="164023"/>
            <a:ext cx="4271178" cy="813668"/>
          </a:xfrm>
          <a:prstGeom prst="roundRect">
            <a:avLst/>
          </a:prstGeom>
          <a:gradFill rotWithShape="1">
            <a:gsLst>
              <a:gs pos="0">
                <a:srgbClr val="E3EACF">
                  <a:tint val="90000"/>
                  <a:lumMod val="120000"/>
                </a:srgbClr>
              </a:gs>
              <a:gs pos="100000">
                <a:srgbClr val="E3EACF">
                  <a:shade val="98000"/>
                  <a:satMod val="120000"/>
                  <a:lumMod val="98000"/>
                </a:srgbClr>
              </a:gs>
            </a:gsLst>
            <a:lin ang="5400000" scaled="0"/>
          </a:gradFill>
          <a:ln w="15875" cap="rnd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hardEdge"/>
            <a:bevelB w="82550" h="44450" prst="angle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Mikulis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et al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.,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J.Phys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Condens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Matter, 2004)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72" y="1206432"/>
            <a:ext cx="5564568" cy="44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 شبیه سازی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485" y="49849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r" rtl="1"/>
            <a:r>
              <a:rPr lang="fa-IR" sz="30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الگوی شبیه سازی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: </a:t>
            </a:r>
          </a:p>
          <a:p>
            <a:pPr marL="342900" lvl="0" indent="-342900" algn="just" rtl="1">
              <a:buFont typeface="Wingdings" panose="05000000000000000000" pitchFamily="2" charset="2"/>
              <a:buChar char="v"/>
            </a:pPr>
            <a:r>
              <a:rPr lang="fa-IR" sz="2200" b="1" u="sng" dirty="0" smtClean="0">
                <a:solidFill>
                  <a:prstClr val="black"/>
                </a:solidFill>
                <a:cs typeface="B Nazanin" panose="00000400000000000000" pitchFamily="2" charset="-78"/>
              </a:rPr>
              <a:t>ذره کلوئیدی مونومری که دارای یک مرکز پتانسیل می باشد(هر ذره تحت تاثیر یک مرکز پتانسیل می باشد) تحت تاثیر پتانسیل بلندبرد یوکاوا در حضور زیرپتانسیل دوبعدی تناوبی می باشد.</a:t>
            </a:r>
          </a:p>
          <a:p>
            <a:pPr lvl="0" algn="r" rtl="1"/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/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/>
            <a:r>
              <a:rPr lang="fa-IR" sz="2400" b="1" u="sng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معادله حرکت ذره کلوئیدی  </a:t>
            </a:r>
            <a:r>
              <a:rPr lang="en-US" sz="2400" b="1" u="sng" dirty="0" err="1" smtClean="0">
                <a:solidFill>
                  <a:prstClr val="black"/>
                </a:solidFill>
                <a:cs typeface="B Nazanin" panose="00000400000000000000" pitchFamily="2" charset="-78"/>
              </a:rPr>
              <a:t>i</a:t>
            </a:r>
            <a:r>
              <a:rPr lang="fa-IR" sz="2400" b="1" u="sng" dirty="0" smtClean="0">
                <a:solidFill>
                  <a:prstClr val="black"/>
                </a:solidFill>
                <a:cs typeface="B Nazanin" panose="00000400000000000000" pitchFamily="2" charset="-78"/>
              </a:rPr>
              <a:t>:</a:t>
            </a:r>
            <a:endParaRPr lang="fa-IR" sz="2400" b="1" u="sng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61307" y="3552930"/>
            <a:ext cx="5436432" cy="1035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نیروی برهمکنش کلوئید-کلوئید ناشی از ذرات دیگر: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نیروی برهمکنش از طرف ذرات کلوئیدی، یک نیروی بلندبرد یوکاوا کولمبی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شکل می باشد.</a:t>
            </a:r>
          </a:p>
        </p:txBody>
      </p:sp>
      <p:pic>
        <p:nvPicPr>
          <p:cNvPr id="2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6" y="3841387"/>
            <a:ext cx="2844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0" y="4846919"/>
            <a:ext cx="49593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89667" y="2750814"/>
            <a:ext cx="8405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الگوی1 (جمله اول معادله حرکت) : ذره تحت تاثیر پتانسیل بلندبرد یوکاوا</a:t>
            </a:r>
            <a:endParaRPr kumimoji="0" lang="en-US" altLang="fa-IR" sz="2400" b="1" i="0" u="sng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306736" y="5294361"/>
            <a:ext cx="2762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طول غربالگری می باشد </a:t>
            </a:r>
            <a:endParaRPr kumimoji="0" lang="en-US" alt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040" y="5297587"/>
            <a:ext cx="416215" cy="350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948" y="1637606"/>
            <a:ext cx="3773751" cy="1530229"/>
          </a:xfrm>
          <a:prstGeom prst="rect">
            <a:avLst/>
          </a:prstGeom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435796" y="4616087"/>
            <a:ext cx="8405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Q</a:t>
            </a:r>
            <a:r>
              <a:rPr kumimoji="0" lang="fa-IR" alt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 بار ذرات بوده که مقدار آن را به یک تنظیم می کنیم.</a:t>
            </a:r>
            <a:endParaRPr kumimoji="0" lang="en-US" altLang="fa-I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>
          <a:xfrm>
            <a:off x="9926018" y="3228813"/>
            <a:ext cx="2095500" cy="1111573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مراجع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26018" y="2574439"/>
            <a:ext cx="2095500" cy="1020736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نتیجه گیری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26018" y="1931045"/>
            <a:ext cx="2095500" cy="1018798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نتایج و بحث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9926018" y="1296258"/>
            <a:ext cx="2095500" cy="99921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مدل و روش شبیه سازی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9926018" y="652865"/>
            <a:ext cx="2095500" cy="99921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مروری بر پیشینه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9926018" y="164023"/>
            <a:ext cx="2095500" cy="83820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مقدمه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334" y="187537"/>
            <a:ext cx="9655443" cy="5858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39485" y="6168325"/>
            <a:ext cx="11882033" cy="54244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مقاله: انتقال فاز دو مرحله ای در سیستم ذرات کلوئیدی توسط نقص های توپولوژیکی: یک نگرش عددی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10400329" y="5588714"/>
            <a:ext cx="1146875" cy="38745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810" y="5140416"/>
            <a:ext cx="8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725793" y="4619356"/>
            <a:ext cx="495945" cy="506423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104895" y="4619356"/>
            <a:ext cx="465915" cy="5210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376722" y="4619356"/>
            <a:ext cx="479481" cy="52106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731" y="1296258"/>
            <a:ext cx="4687825" cy="1035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زیر پتانسیل تناوبی دوبعدی خارجی به فرم روبرو می باشد:</a:t>
            </a: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5" y="1419651"/>
            <a:ext cx="41894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2" y="2551908"/>
            <a:ext cx="822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4" y="2672366"/>
            <a:ext cx="1169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904917" y="2655052"/>
            <a:ext cx="564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fa-IR" sz="2400" dirty="0" smtClean="0">
                <a:solidFill>
                  <a:srgbClr val="40458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:A</a:t>
            </a:r>
            <a:r>
              <a:rPr lang="fa-IR" alt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قدرت زیر پتانسیل می باشد که مقداری متغیر است </a:t>
            </a:r>
            <a:r>
              <a:rPr lang="en-US" alt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7155186" y="3129673"/>
            <a:ext cx="2139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fa-IR" sz="2400" dirty="0" smtClean="0">
                <a:solidFill>
                  <a:srgbClr val="40458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a-IR" alt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ثابت شبکه </a:t>
            </a:r>
            <a:r>
              <a:rPr lang="en-US" alt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858" y="3166310"/>
            <a:ext cx="298721" cy="405417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0025" y="5259854"/>
            <a:ext cx="8405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fa-IR" sz="4000" b="1" u="sng" dirty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روش شبیه سازی :  </a:t>
            </a:r>
            <a:r>
              <a:rPr kumimoji="1" lang="fa-IR" sz="3500" b="1" u="sng" dirty="0">
                <a:solidFill>
                  <a:srgbClr val="9BBB59">
                    <a:lumMod val="75000"/>
                  </a:srgbClr>
                </a:solidFill>
                <a:latin typeface="Times New Roman"/>
                <a:ea typeface="Times New Roman"/>
                <a:cs typeface="B Nazanin" pitchFamily="2" charset="-78"/>
              </a:rPr>
              <a:t>روش مونت کارلو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437" y="4440563"/>
            <a:ext cx="1518036" cy="475529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19731" y="3668288"/>
            <a:ext cx="9229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altLang="fa-IR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الگوی </a:t>
            </a:r>
            <a:r>
              <a:rPr lang="fa-IR" altLang="fa-IR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3(جمله سوم معادله حرکت)</a:t>
            </a:r>
            <a:r>
              <a:rPr lang="ar-DZ" altLang="fa-IR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altLang="fa-IR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نیروی ناشی از برخوردهای تصادفی ذرات دیگر</a:t>
            </a:r>
            <a:endParaRPr lang="ar-DZ" altLang="fa-IR" sz="2400" b="1" u="sng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5388" y="4206903"/>
            <a:ext cx="4919898" cy="1042506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02675" y="581571"/>
            <a:ext cx="8405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altLang="fa-IR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الگوی </a:t>
            </a:r>
            <a:r>
              <a:rPr lang="fa-IR" altLang="fa-IR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2(جمله دوم معادله حرکت)</a:t>
            </a:r>
            <a:r>
              <a:rPr lang="ar-DZ" altLang="fa-IR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ar-DZ" altLang="fa-IR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ذره تحت تاثیر زیر پتانسیل دو بعدی تناوبی:</a:t>
            </a:r>
          </a:p>
        </p:txBody>
      </p:sp>
    </p:spTree>
    <p:extLst>
      <p:ext uri="{BB962C8B-B14F-4D97-AF65-F5344CB8AC3E}">
        <p14:creationId xmlns:p14="http://schemas.microsoft.com/office/powerpoint/2010/main" val="34427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2173</Words>
  <Application>Microsoft Office PowerPoint</Application>
  <PresentationFormat>Widescreen</PresentationFormat>
  <Paragraphs>214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B Lotus</vt:lpstr>
      <vt:lpstr>B Nazanin</vt:lpstr>
      <vt:lpstr>B Titr</vt:lpstr>
      <vt:lpstr>Calibri</vt:lpstr>
      <vt:lpstr>Calibri Light</vt:lpstr>
      <vt:lpstr>Century Gothic</vt:lpstr>
      <vt:lpstr>Lotus</vt:lpstr>
      <vt:lpstr>NimbusRomNo9L-Regu</vt:lpstr>
      <vt:lpstr>Times New Roman</vt:lpstr>
      <vt:lpstr>Times-Roman</vt:lpstr>
      <vt:lpstr>Wingdings</vt:lpstr>
      <vt:lpstr>Office Theme</vt:lpstr>
      <vt:lpstr>SigmaPlotGraphicObject.10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madsg.com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Khastkhodaei;madsg.com</dc:creator>
  <dc:description>madsg.com</dc:description>
  <cp:lastModifiedBy>10</cp:lastModifiedBy>
  <cp:revision>105</cp:revision>
  <dcterms:created xsi:type="dcterms:W3CDTF">2014-08-22T07:18:37Z</dcterms:created>
  <dcterms:modified xsi:type="dcterms:W3CDTF">2021-01-11T19:01:17Z</dcterms:modified>
</cp:coreProperties>
</file>