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4" r:id="rId8"/>
    <p:sldId id="262" r:id="rId9"/>
    <p:sldId id="263"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93"/>
    <p:restoredTop sz="96405"/>
  </p:normalViewPr>
  <p:slideViewPr>
    <p:cSldViewPr snapToGrid="0" snapToObjects="1">
      <p:cViewPr varScale="1">
        <p:scale>
          <a:sx n="146" d="100"/>
          <a:sy n="146" d="100"/>
        </p:scale>
        <p:origin x="192" y="4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1/16/21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1/16/21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1/16/21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1/16/21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1/16/21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1/16/21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524D886C-A30C-CB43-8EBB-765341730DB1}"/>
              </a:ext>
            </a:extLst>
          </p:cNvPr>
          <p:cNvSpPr/>
          <p:nvPr userDrawn="1"/>
        </p:nvSpPr>
        <p:spPr bwMode="auto">
          <a:xfrm flipH="1">
            <a:off x="0" y="0"/>
            <a:ext cx="12192000" cy="7961376"/>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pPr marL="0" algn="r" defTabSz="457200" rtl="1" eaLnBrk="1" latinLnBrk="0" hangingPunct="1"/>
            <a:endParaRPr lang="en-US" dirty="0"/>
          </a:p>
        </p:txBody>
      </p:sp>
    </p:spTree>
    <p:extLst>
      <p:ext uri="{BB962C8B-B14F-4D97-AF65-F5344CB8AC3E}">
        <p14:creationId xmlns:p14="http://schemas.microsoft.com/office/powerpoint/2010/main" val="1771216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flipH="1">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p:cNvSpPr>
            <a:spLocks noGrp="1"/>
          </p:cNvSpPr>
          <p:nvPr>
            <p:ph type="title"/>
          </p:nvPr>
        </p:nvSpPr>
        <p:spPr>
          <a:xfrm>
            <a:off x="810000" y="447188"/>
            <a:ext cx="10571998" cy="970450"/>
          </a:xfrm>
        </p:spPr>
        <p:txBody>
          <a:bodyPr/>
          <a:lstStyle>
            <a:lvl1pPr algn="r" rtl="1">
              <a:defRPr/>
            </a:lvl1pPr>
          </a:lstStyle>
          <a:p>
            <a:r>
              <a:rPr lang="en-US" dirty="0"/>
              <a:t>Click to edit Master title style</a:t>
            </a:r>
          </a:p>
        </p:txBody>
      </p:sp>
      <p:sp>
        <p:nvSpPr>
          <p:cNvPr id="3" name="Content Placeholder 2"/>
          <p:cNvSpPr>
            <a:spLocks noGrp="1"/>
          </p:cNvSpPr>
          <p:nvPr>
            <p:ph idx="1"/>
          </p:nvPr>
        </p:nvSpPr>
        <p:spPr>
          <a:xfrm>
            <a:off x="818712" y="2222287"/>
            <a:ext cx="10554574" cy="3636511"/>
          </a:xfrm>
        </p:spPr>
        <p:txBody>
          <a:bodyPr anchor="t"/>
          <a:lstStyle>
            <a:lvl1pPr algn="just" rtl="1">
              <a:defRPr b="1" i="0" u="none"/>
            </a:lvl1pPr>
            <a:lvl2pPr algn="just" rtl="1">
              <a:defRPr/>
            </a:lvl2pPr>
            <a:lvl3pPr algn="just" rtl="1">
              <a:defRPr/>
            </a:lvl3pPr>
            <a:lvl4pPr algn="just" rtl="1">
              <a:defRPr/>
            </a:lvl4pPr>
            <a:lvl5pPr algn="just" rtl="1">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B3A1323-8D79-1946-B0D7-40001CF92E9D}" type="datetimeFigureOut">
              <a:rPr lang="en-US" dirty="0"/>
              <a:pPr/>
              <a:t>1/16/21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1/16/21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1/16/21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1/16/21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1/16/21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1/16/21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1/16/21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1/16/21</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1/16/21</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 id="2147483667" r:id="rId15"/>
  </p:sldLayoutIdLst>
  <p:hf sldNum="0" hdr="0" ftr="0" dt="0"/>
  <p:txStyles>
    <p:titleStyle>
      <a:lvl1pPr algn="l" defTabSz="457200" rtl="0" eaLnBrk="1" latinLnBrk="0" hangingPunct="1">
        <a:spcBef>
          <a:spcPct val="0"/>
        </a:spcBef>
        <a:buNone/>
        <a:defRPr sz="4000" b="1" kern="1200">
          <a:solidFill>
            <a:srgbClr val="FEFEFE"/>
          </a:solidFill>
          <a:latin typeface="X Titre" panose="02000400000000000000" pitchFamily="2" charset="-78"/>
          <a:ea typeface="+mj-ea"/>
          <a:cs typeface="X Titre" panose="02000400000000000000" pitchFamily="2" charset="-78"/>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X Nazanin" panose="02000400000000000000" pitchFamily="2" charset="-78"/>
          <a:ea typeface="+mn-ea"/>
          <a:cs typeface="X Nazanin" panose="02000400000000000000" pitchFamily="2" charset="-78"/>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X Nazanin" panose="02000400000000000000" pitchFamily="2" charset="-78"/>
          <a:ea typeface="+mn-ea"/>
          <a:cs typeface="X Nazanin" panose="02000400000000000000" pitchFamily="2" charset="-78"/>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X Nazanin" panose="02000400000000000000" pitchFamily="2" charset="-78"/>
          <a:ea typeface="+mn-ea"/>
          <a:cs typeface="X Nazanin" panose="02000400000000000000" pitchFamily="2" charset="-78"/>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X Nazanin" panose="02000400000000000000" pitchFamily="2" charset="-78"/>
          <a:ea typeface="+mn-ea"/>
          <a:cs typeface="X Nazanin" panose="02000400000000000000" pitchFamily="2" charset="-78"/>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X Nazanin" panose="02000400000000000000" pitchFamily="2" charset="-78"/>
          <a:ea typeface="+mn-ea"/>
          <a:cs typeface="X Nazanin" panose="02000400000000000000" pitchFamily="2" charset="-78"/>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E82ED-A0EB-EE4B-B28A-8CA4FBDF46FD}"/>
              </a:ext>
            </a:extLst>
          </p:cNvPr>
          <p:cNvSpPr>
            <a:spLocks noGrp="1"/>
          </p:cNvSpPr>
          <p:nvPr>
            <p:ph type="ctrTitle"/>
          </p:nvPr>
        </p:nvSpPr>
        <p:spPr>
          <a:xfrm>
            <a:off x="810001" y="1449147"/>
            <a:ext cx="8928803" cy="2971051"/>
          </a:xfrm>
        </p:spPr>
        <p:txBody>
          <a:bodyPr/>
          <a:lstStyle/>
          <a:p>
            <a:pPr rtl="1"/>
            <a:r>
              <a:rPr lang="fa-IR" dirty="0">
                <a:latin typeface="X Titre" panose="02000400000000000000" pitchFamily="2" charset="-78"/>
                <a:cs typeface="X Titre" panose="02000400000000000000" pitchFamily="2" charset="-78"/>
              </a:rPr>
              <a:t>رفتار جمعی سهام در بحرانهای مالی با روش </a:t>
            </a:r>
            <a:r>
              <a:rPr lang="fa-IR" dirty="0" err="1">
                <a:latin typeface="X Titre" panose="02000400000000000000" pitchFamily="2" charset="-78"/>
                <a:cs typeface="X Titre" panose="02000400000000000000" pitchFamily="2" charset="-78"/>
              </a:rPr>
              <a:t>ویچک</a:t>
            </a:r>
            <a:endParaRPr lang="en-US" dirty="0">
              <a:latin typeface="X Titre" panose="02000400000000000000" pitchFamily="2" charset="-78"/>
              <a:cs typeface="X Titre" panose="02000400000000000000" pitchFamily="2" charset="-78"/>
            </a:endParaRPr>
          </a:p>
        </p:txBody>
      </p:sp>
      <p:sp>
        <p:nvSpPr>
          <p:cNvPr id="3" name="Subtitle 2">
            <a:extLst>
              <a:ext uri="{FF2B5EF4-FFF2-40B4-BE49-F238E27FC236}">
                <a16:creationId xmlns:a16="http://schemas.microsoft.com/office/drawing/2014/main" id="{0154CC5B-628C-CA4D-B73D-A18CB2694BEB}"/>
              </a:ext>
            </a:extLst>
          </p:cNvPr>
          <p:cNvSpPr>
            <a:spLocks noGrp="1"/>
          </p:cNvSpPr>
          <p:nvPr>
            <p:ph type="subTitle" idx="1"/>
          </p:nvPr>
        </p:nvSpPr>
        <p:spPr/>
        <p:txBody>
          <a:bodyPr>
            <a:normAutofit/>
          </a:bodyPr>
          <a:lstStyle/>
          <a:p>
            <a:r>
              <a:rPr lang="ar-SA" b="1" dirty="0" err="1">
                <a:latin typeface="X Nazanin" panose="02000400000000000000" pitchFamily="2" charset="-78"/>
                <a:cs typeface="X Nazanin" panose="02000400000000000000" pitchFamily="2" charset="-78"/>
              </a:rPr>
              <a:t>افشاری</a:t>
            </a:r>
            <a:r>
              <a:rPr lang="fa-IR" b="1" dirty="0">
                <a:latin typeface="X Nazanin" panose="02000400000000000000" pitchFamily="2" charset="-78"/>
                <a:cs typeface="X Nazanin" panose="02000400000000000000" pitchFamily="2" charset="-78"/>
              </a:rPr>
              <a:t> زند</a:t>
            </a:r>
            <a:r>
              <a:rPr lang="ar-SA" b="1" dirty="0">
                <a:latin typeface="X Nazanin" panose="02000400000000000000" pitchFamily="2" charset="-78"/>
                <a:cs typeface="X Nazanin" panose="02000400000000000000" pitchFamily="2" charset="-78"/>
              </a:rPr>
              <a:t>، بهار</a:t>
            </a:r>
            <a:r>
              <a:rPr lang="fa-IR" b="1" baseline="30000" dirty="0">
                <a:latin typeface="X Nazanin" panose="02000400000000000000" pitchFamily="2" charset="-78"/>
                <a:cs typeface="X Nazanin" panose="02000400000000000000" pitchFamily="2" charset="-78"/>
              </a:rPr>
              <a:t>۱ </a:t>
            </a:r>
            <a:r>
              <a:rPr lang="fa-IR" b="1" dirty="0">
                <a:latin typeface="X Nazanin" panose="02000400000000000000" pitchFamily="2" charset="-78"/>
                <a:cs typeface="X Nazanin" panose="02000400000000000000" pitchFamily="2" charset="-78"/>
              </a:rPr>
              <a:t>؛</a:t>
            </a:r>
            <a:r>
              <a:rPr lang="ar-SA" b="1" dirty="0">
                <a:latin typeface="X Nazanin" panose="02000400000000000000" pitchFamily="2" charset="-78"/>
                <a:cs typeface="X Nazanin" panose="02000400000000000000" pitchFamily="2" charset="-78"/>
              </a:rPr>
              <a:t> </a:t>
            </a:r>
            <a:r>
              <a:rPr lang="ar-SA" b="1" dirty="0" err="1">
                <a:latin typeface="X Nazanin" panose="02000400000000000000" pitchFamily="2" charset="-78"/>
                <a:cs typeface="X Nazanin" panose="02000400000000000000" pitchFamily="2" charset="-78"/>
              </a:rPr>
              <a:t>حسین</a:t>
            </a:r>
            <a:r>
              <a:rPr lang="ar-SA" b="1" dirty="0">
                <a:latin typeface="X Nazanin" panose="02000400000000000000" pitchFamily="2" charset="-78"/>
                <a:cs typeface="X Nazanin" panose="02000400000000000000" pitchFamily="2" charset="-78"/>
              </a:rPr>
              <a:t> </a:t>
            </a:r>
            <a:r>
              <a:rPr lang="ar-SA" b="1" dirty="0" err="1">
                <a:latin typeface="X Nazanin" panose="02000400000000000000" pitchFamily="2" charset="-78"/>
                <a:cs typeface="X Nazanin" panose="02000400000000000000" pitchFamily="2" charset="-78"/>
              </a:rPr>
              <a:t>چاقویی</a:t>
            </a:r>
            <a:r>
              <a:rPr lang="fa-IR" b="1" dirty="0">
                <a:latin typeface="X Nazanin" panose="02000400000000000000" pitchFamily="2" charset="-78"/>
                <a:cs typeface="X Nazanin" panose="02000400000000000000" pitchFamily="2" charset="-78"/>
              </a:rPr>
              <a:t>، </a:t>
            </a:r>
            <a:r>
              <a:rPr lang="ar-SA" b="1" dirty="0">
                <a:latin typeface="X Nazanin" panose="02000400000000000000" pitchFamily="2" charset="-78"/>
                <a:cs typeface="X Nazanin" panose="02000400000000000000" pitchFamily="2" charset="-78"/>
              </a:rPr>
              <a:t>پویا</a:t>
            </a:r>
            <a:r>
              <a:rPr lang="ar-SA" b="1" baseline="30000" dirty="0">
                <a:latin typeface="X Nazanin" panose="02000400000000000000" pitchFamily="2" charset="-78"/>
                <a:cs typeface="X Nazanin" panose="02000400000000000000" pitchFamily="2" charset="-78"/>
              </a:rPr>
              <a:t>۲ </a:t>
            </a:r>
            <a:r>
              <a:rPr lang="ar-SA" b="1" dirty="0">
                <a:latin typeface="X Nazanin" panose="02000400000000000000" pitchFamily="2" charset="-78"/>
                <a:cs typeface="X Nazanin" panose="02000400000000000000" pitchFamily="2" charset="-78"/>
              </a:rPr>
              <a:t>؛ احمد خان </a:t>
            </a:r>
            <a:r>
              <a:rPr lang="ar-SA" b="1" dirty="0" err="1">
                <a:latin typeface="X Nazanin" panose="02000400000000000000" pitchFamily="2" charset="-78"/>
                <a:cs typeface="X Nazanin" panose="02000400000000000000" pitchFamily="2" charset="-78"/>
              </a:rPr>
              <a:t>کردبچه</a:t>
            </a:r>
            <a:r>
              <a:rPr lang="ar-SA" b="1" dirty="0">
                <a:latin typeface="X Nazanin" panose="02000400000000000000" pitchFamily="2" charset="-78"/>
                <a:cs typeface="X Nazanin" panose="02000400000000000000" pitchFamily="2" charset="-78"/>
              </a:rPr>
              <a:t>، امیرحسین</a:t>
            </a:r>
            <a:r>
              <a:rPr lang="ar-SA" b="1" baseline="30000" dirty="0">
                <a:latin typeface="X Nazanin" panose="02000400000000000000" pitchFamily="2" charset="-78"/>
                <a:cs typeface="X Nazanin" panose="02000400000000000000" pitchFamily="2" charset="-78"/>
              </a:rPr>
              <a:t>۱</a:t>
            </a:r>
            <a:r>
              <a:rPr lang="ar-SA" b="1" dirty="0">
                <a:latin typeface="X Nazanin" panose="02000400000000000000" pitchFamily="2" charset="-78"/>
                <a:cs typeface="X Nazanin" panose="02000400000000000000" pitchFamily="2" charset="-78"/>
              </a:rPr>
              <a:t>؛ </a:t>
            </a:r>
            <a:r>
              <a:rPr lang="ar-SA" b="1" dirty="0" err="1">
                <a:latin typeface="X Nazanin" panose="02000400000000000000" pitchFamily="2" charset="-78"/>
                <a:cs typeface="X Nazanin" panose="02000400000000000000" pitchFamily="2" charset="-78"/>
              </a:rPr>
              <a:t>جعفری</a:t>
            </a:r>
            <a:r>
              <a:rPr lang="ar-SA" b="1" dirty="0">
                <a:latin typeface="X Nazanin" panose="02000400000000000000" pitchFamily="2" charset="-78"/>
                <a:cs typeface="X Nazanin" panose="02000400000000000000" pitchFamily="2" charset="-78"/>
              </a:rPr>
              <a:t>، </a:t>
            </a:r>
            <a:r>
              <a:rPr lang="ar-SA" b="1" dirty="0" err="1">
                <a:latin typeface="X Nazanin" panose="02000400000000000000" pitchFamily="2" charset="-78"/>
                <a:cs typeface="X Nazanin" panose="02000400000000000000" pitchFamily="2" charset="-78"/>
              </a:rPr>
              <a:t>غلامرضا</a:t>
            </a:r>
            <a:r>
              <a:rPr lang="ar-SA" b="1" dirty="0">
                <a:latin typeface="X Nazanin" panose="02000400000000000000" pitchFamily="2" charset="-78"/>
                <a:cs typeface="X Nazanin" panose="02000400000000000000" pitchFamily="2" charset="-78"/>
              </a:rPr>
              <a:t> </a:t>
            </a:r>
            <a:r>
              <a:rPr lang="ar-SA" b="1" baseline="30000" dirty="0">
                <a:latin typeface="X Nazanin" panose="02000400000000000000" pitchFamily="2" charset="-78"/>
                <a:cs typeface="X Nazanin" panose="02000400000000000000" pitchFamily="2" charset="-78"/>
              </a:rPr>
              <a:t>۲</a:t>
            </a:r>
            <a:endParaRPr lang="en-US" dirty="0">
              <a:latin typeface="X Nazanin" panose="02000400000000000000" pitchFamily="2" charset="-78"/>
              <a:cs typeface="X Nazanin" panose="02000400000000000000" pitchFamily="2" charset="-78"/>
            </a:endParaRPr>
          </a:p>
        </p:txBody>
      </p:sp>
      <p:sp>
        <p:nvSpPr>
          <p:cNvPr id="4" name="Subtitle 2">
            <a:extLst>
              <a:ext uri="{FF2B5EF4-FFF2-40B4-BE49-F238E27FC236}">
                <a16:creationId xmlns:a16="http://schemas.microsoft.com/office/drawing/2014/main" id="{44ABF72E-4B9E-BA4C-AA1A-8C1BD7E9C3E5}"/>
              </a:ext>
            </a:extLst>
          </p:cNvPr>
          <p:cNvSpPr txBox="1">
            <a:spLocks/>
          </p:cNvSpPr>
          <p:nvPr/>
        </p:nvSpPr>
        <p:spPr>
          <a:xfrm>
            <a:off x="810001" y="5868253"/>
            <a:ext cx="10572000" cy="434974"/>
          </a:xfrm>
          <a:prstGeom prst="rect">
            <a:avLst/>
          </a:prstGeom>
          <a:effectLst>
            <a:outerShdw blurRad="50800" dir="14400000">
              <a:srgbClr val="000000">
                <a:alpha val="40000"/>
              </a:srgbClr>
            </a:outerShdw>
          </a:effectLst>
        </p:spPr>
        <p:txBody>
          <a:bodyPr vert="horz" lIns="91440" tIns="45720" rIns="91440" bIns="45720" rtlCol="0" anchor="t">
            <a:normAutofit fontScale="47500" lnSpcReduction="20000"/>
          </a:bodyPr>
          <a:lstStyle>
            <a:lvl1pPr marL="0" indent="0" algn="l" defTabSz="457200" rtl="0" eaLnBrk="1" latinLnBrk="0" hangingPunct="1">
              <a:spcBef>
                <a:spcPct val="20000"/>
              </a:spcBef>
              <a:spcAft>
                <a:spcPts val="600"/>
              </a:spcAft>
              <a:buClr>
                <a:schemeClr val="accent1"/>
              </a:buClr>
              <a:buFont typeface="Wingdings 2" charset="2"/>
              <a:buNone/>
              <a:defRPr sz="1800" kern="1200">
                <a:solidFill>
                  <a:schemeClr val="tx1"/>
                </a:solidFill>
                <a:latin typeface="+mn-lt"/>
                <a:ea typeface="+mn-ea"/>
                <a:cs typeface="+mn-cs"/>
              </a:defRPr>
            </a:lvl1pPr>
            <a:lvl2pPr marL="457200" indent="0" algn="ctr" defTabSz="457200" rtl="0" eaLnBrk="1" latinLnBrk="0" hangingPunct="1">
              <a:spcBef>
                <a:spcPct val="20000"/>
              </a:spcBef>
              <a:spcAft>
                <a:spcPts val="600"/>
              </a:spcAft>
              <a:buClr>
                <a:schemeClr val="accent1"/>
              </a:buClr>
              <a:buFont typeface="Wingdings 2"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ct val="20000"/>
              </a:spcBef>
              <a:spcAft>
                <a:spcPts val="600"/>
              </a:spcAft>
              <a:buClr>
                <a:schemeClr val="accent1"/>
              </a:buClr>
              <a:buFont typeface="Wingdings 2"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ct val="20000"/>
              </a:spcBef>
              <a:spcAft>
                <a:spcPts val="600"/>
              </a:spcAft>
              <a:buClr>
                <a:schemeClr val="accent1"/>
              </a:buClr>
              <a:buFont typeface="Wingdings 2"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ct val="20000"/>
              </a:spcBef>
              <a:spcAft>
                <a:spcPts val="600"/>
              </a:spcAft>
              <a:buClr>
                <a:schemeClr val="accent1"/>
              </a:buClr>
              <a:buFont typeface="Wingdings 2"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ct val="20000"/>
              </a:spcBef>
              <a:spcAft>
                <a:spcPts val="600"/>
              </a:spcAft>
              <a:buClr>
                <a:schemeClr val="accent1"/>
              </a:buClr>
              <a:buFont typeface="Wingdings 2"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ct val="20000"/>
              </a:spcBef>
              <a:spcAft>
                <a:spcPts val="600"/>
              </a:spcAft>
              <a:buClr>
                <a:schemeClr val="accent1"/>
              </a:buClr>
              <a:buFont typeface="Wingdings 2"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ct val="20000"/>
              </a:spcBef>
              <a:spcAft>
                <a:spcPts val="600"/>
              </a:spcAft>
              <a:buClr>
                <a:schemeClr val="accent1"/>
              </a:buClr>
              <a:buFont typeface="Wingdings 2"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ct val="20000"/>
              </a:spcBef>
              <a:spcAft>
                <a:spcPts val="600"/>
              </a:spcAft>
              <a:buClr>
                <a:schemeClr val="accent1"/>
              </a:buClr>
              <a:buFont typeface="Wingdings 2" charset="2"/>
              <a:buNone/>
              <a:defRPr sz="1200" kern="1200">
                <a:solidFill>
                  <a:schemeClr val="tx1">
                    <a:tint val="75000"/>
                  </a:schemeClr>
                </a:solidFill>
                <a:latin typeface="+mn-lt"/>
                <a:ea typeface="+mn-ea"/>
                <a:cs typeface="+mn-cs"/>
              </a:defRPr>
            </a:lvl9pPr>
          </a:lstStyle>
          <a:p>
            <a:pPr rtl="1"/>
            <a:r>
              <a:rPr lang="fa-IR" i="1" baseline="30000" dirty="0"/>
              <a:t>۱</a:t>
            </a:r>
            <a:r>
              <a:rPr lang="fa-IR" i="1" dirty="0"/>
              <a:t>دانشکده </a:t>
            </a:r>
            <a:r>
              <a:rPr lang="fa-IR" i="1" dirty="0" err="1"/>
              <a:t>فيزيك</a:t>
            </a:r>
            <a:r>
              <a:rPr lang="fa-IR" i="1" dirty="0"/>
              <a:t> </a:t>
            </a:r>
            <a:r>
              <a:rPr lang="fa-IR" i="1" dirty="0" err="1"/>
              <a:t>دانشگا</a:t>
            </a:r>
            <a:r>
              <a:rPr lang="ar-SA" i="1" dirty="0"/>
              <a:t>ه علم و صنعت</a:t>
            </a:r>
            <a:r>
              <a:rPr lang="fa-IR" i="1" dirty="0"/>
              <a:t>، </a:t>
            </a:r>
            <a:r>
              <a:rPr lang="ar-SA" dirty="0"/>
              <a:t>تهران </a:t>
            </a:r>
            <a:r>
              <a:rPr lang="ar-SA" dirty="0" err="1"/>
              <a:t>خیابان</a:t>
            </a:r>
            <a:r>
              <a:rPr lang="ar-SA" dirty="0"/>
              <a:t> </a:t>
            </a:r>
            <a:r>
              <a:rPr lang="ar-SA" dirty="0" err="1"/>
              <a:t>هنگام</a:t>
            </a:r>
            <a:r>
              <a:rPr lang="ar-SA" dirty="0"/>
              <a:t>، </a:t>
            </a:r>
            <a:r>
              <a:rPr lang="ar-SA" dirty="0" err="1"/>
              <a:t>خیابان</a:t>
            </a:r>
            <a:r>
              <a:rPr lang="ar-SA" dirty="0"/>
              <a:t> </a:t>
            </a:r>
            <a:r>
              <a:rPr lang="ar-SA" dirty="0" err="1"/>
              <a:t>دانشگاه</a:t>
            </a:r>
            <a:r>
              <a:rPr lang="ar-SA" dirty="0"/>
              <a:t>،</a:t>
            </a:r>
            <a:r>
              <a:rPr lang="ar-SA" i="1" dirty="0"/>
              <a:t> </a:t>
            </a:r>
            <a:r>
              <a:rPr lang="ar-SA" dirty="0" err="1"/>
              <a:t>رسالت</a:t>
            </a:r>
            <a:r>
              <a:rPr lang="ar-SA" i="1" dirty="0"/>
              <a:t>، </a:t>
            </a:r>
            <a:r>
              <a:rPr lang="fa-IR" i="1" dirty="0"/>
              <a:t>تهران</a:t>
            </a:r>
            <a:endParaRPr lang="en-US" dirty="0"/>
          </a:p>
          <a:p>
            <a:pPr rtl="1"/>
            <a:r>
              <a:rPr lang="ar-SA" i="1" baseline="30000" dirty="0"/>
              <a:t>۲</a:t>
            </a:r>
            <a:r>
              <a:rPr lang="ar-SA" i="1" dirty="0"/>
              <a:t>دانشکده فيزيك </a:t>
            </a:r>
            <a:r>
              <a:rPr lang="ar-SA" i="1" dirty="0" err="1"/>
              <a:t>دانشگاه</a:t>
            </a:r>
            <a:r>
              <a:rPr lang="ar-SA" i="1" dirty="0"/>
              <a:t> </a:t>
            </a:r>
            <a:r>
              <a:rPr lang="ar-SA" i="1" dirty="0" err="1"/>
              <a:t>شهید</a:t>
            </a:r>
            <a:r>
              <a:rPr lang="ar-SA" i="1" dirty="0"/>
              <a:t> </a:t>
            </a:r>
            <a:r>
              <a:rPr lang="ar-SA" i="1" dirty="0" err="1"/>
              <a:t>بهشتی</a:t>
            </a:r>
            <a:r>
              <a:rPr lang="ar-SA" i="1" dirty="0"/>
              <a:t>، </a:t>
            </a:r>
            <a:r>
              <a:rPr lang="ar-SA" b="1" dirty="0" err="1"/>
              <a:t>بزرگراه</a:t>
            </a:r>
            <a:r>
              <a:rPr lang="ar-SA" b="1" dirty="0"/>
              <a:t> </a:t>
            </a:r>
            <a:r>
              <a:rPr lang="ar-SA" b="1" dirty="0" err="1"/>
              <a:t>شهید</a:t>
            </a:r>
            <a:r>
              <a:rPr lang="ar-SA" b="1" dirty="0"/>
              <a:t> </a:t>
            </a:r>
            <a:r>
              <a:rPr lang="ar-SA" b="1" dirty="0" err="1"/>
              <a:t>چمران</a:t>
            </a:r>
            <a:r>
              <a:rPr lang="ar-SA" dirty="0"/>
              <a:t>، </a:t>
            </a:r>
            <a:r>
              <a:rPr lang="ar-SA" dirty="0" err="1"/>
              <a:t>بلوار</a:t>
            </a:r>
            <a:r>
              <a:rPr lang="ar-SA" dirty="0"/>
              <a:t> </a:t>
            </a:r>
            <a:r>
              <a:rPr lang="ar-SA" dirty="0" err="1"/>
              <a:t>دانشجو</a:t>
            </a:r>
            <a:r>
              <a:rPr lang="ar-SA" i="1" dirty="0"/>
              <a:t>، تهران</a:t>
            </a:r>
            <a:endParaRPr lang="en-US" dirty="0"/>
          </a:p>
        </p:txBody>
      </p:sp>
    </p:spTree>
    <p:extLst>
      <p:ext uri="{BB962C8B-B14F-4D97-AF65-F5344CB8AC3E}">
        <p14:creationId xmlns:p14="http://schemas.microsoft.com/office/powerpoint/2010/main" val="9590683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A829188-37FD-DD49-BEB4-0D75D67A06F6}"/>
              </a:ext>
            </a:extLst>
          </p:cNvPr>
          <p:cNvSpPr txBox="1"/>
          <p:nvPr/>
        </p:nvSpPr>
        <p:spPr>
          <a:xfrm>
            <a:off x="4072128" y="2705725"/>
            <a:ext cx="4047744" cy="1446550"/>
          </a:xfrm>
          <a:prstGeom prst="rect">
            <a:avLst/>
          </a:prstGeom>
          <a:noFill/>
        </p:spPr>
        <p:txBody>
          <a:bodyPr wrap="square" rtlCol="0" anchor="ctr">
            <a:spAutoFit/>
          </a:bodyPr>
          <a:lstStyle/>
          <a:p>
            <a:pPr marL="0" algn="ctr" defTabSz="457200" rtl="0" eaLnBrk="1" latinLnBrk="0" hangingPunct="1"/>
            <a:r>
              <a:rPr lang="fa-IR" sz="8800" dirty="0">
                <a:solidFill>
                  <a:schemeClr val="bg1"/>
                </a:solidFill>
                <a:latin typeface="X Titre" panose="02000400000000000000" pitchFamily="2" charset="-78"/>
                <a:cs typeface="X Titre" panose="02000400000000000000" pitchFamily="2" charset="-78"/>
              </a:rPr>
              <a:t>با سپاس</a:t>
            </a:r>
            <a:endParaRPr lang="en-US" sz="8800" dirty="0">
              <a:solidFill>
                <a:schemeClr val="bg1"/>
              </a:solidFill>
              <a:latin typeface="X Titre" panose="02000400000000000000" pitchFamily="2" charset="-78"/>
              <a:cs typeface="X Titre" panose="02000400000000000000" pitchFamily="2" charset="-78"/>
            </a:endParaRPr>
          </a:p>
        </p:txBody>
      </p:sp>
    </p:spTree>
    <p:extLst>
      <p:ext uri="{BB962C8B-B14F-4D97-AF65-F5344CB8AC3E}">
        <p14:creationId xmlns:p14="http://schemas.microsoft.com/office/powerpoint/2010/main" val="4109419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D5836-56CA-7143-83BC-60356DC45B09}"/>
              </a:ext>
            </a:extLst>
          </p:cNvPr>
          <p:cNvSpPr>
            <a:spLocks noGrp="1"/>
          </p:cNvSpPr>
          <p:nvPr>
            <p:ph type="title"/>
          </p:nvPr>
        </p:nvSpPr>
        <p:spPr/>
        <p:txBody>
          <a:bodyPr/>
          <a:lstStyle/>
          <a:p>
            <a:pPr algn="r" defTabSz="457200" rtl="1" eaLnBrk="1" latinLnBrk="0" hangingPunct="1">
              <a:spcBef>
                <a:spcPct val="0"/>
              </a:spcBef>
              <a:buNone/>
            </a:pPr>
            <a:r>
              <a:rPr lang="fa-IR" dirty="0"/>
              <a:t>چکیده</a:t>
            </a:r>
            <a:endParaRPr lang="en-US" dirty="0"/>
          </a:p>
        </p:txBody>
      </p:sp>
      <p:sp>
        <p:nvSpPr>
          <p:cNvPr id="3" name="Content Placeholder 2">
            <a:extLst>
              <a:ext uri="{FF2B5EF4-FFF2-40B4-BE49-F238E27FC236}">
                <a16:creationId xmlns:a16="http://schemas.microsoft.com/office/drawing/2014/main" id="{18D9036A-6212-FB4E-ADFD-7660384DE4BB}"/>
              </a:ext>
            </a:extLst>
          </p:cNvPr>
          <p:cNvSpPr>
            <a:spLocks noGrp="1"/>
          </p:cNvSpPr>
          <p:nvPr>
            <p:ph idx="1"/>
          </p:nvPr>
        </p:nvSpPr>
        <p:spPr/>
        <p:txBody>
          <a:bodyPr/>
          <a:lstStyle/>
          <a:p>
            <a:r>
              <a:rPr lang="fa-IR" dirty="0"/>
              <a:t>وقوع بحران در بازارهای مالی همواره باعث تغییراتی در ساختار بازار های مالی می شود.</a:t>
            </a:r>
          </a:p>
          <a:p>
            <a:endParaRPr lang="fa-IR" dirty="0"/>
          </a:p>
          <a:p>
            <a:r>
              <a:rPr lang="fa-IR" dirty="0"/>
              <a:t>هدف از این مطالعه: با رهیافتی نوین بر اساس رفتار جمعی سهام ساختار بازار را در زمان های وقوع بحران و دور از آن بررسی کنیم</a:t>
            </a:r>
            <a:r>
              <a:rPr lang="en-US" dirty="0"/>
              <a:t> </a:t>
            </a:r>
            <a:r>
              <a:rPr lang="fa-IR" dirty="0"/>
              <a:t>.</a:t>
            </a:r>
          </a:p>
          <a:p>
            <a:endParaRPr lang="fa-IR" dirty="0"/>
          </a:p>
          <a:p>
            <a:r>
              <a:rPr lang="fa-IR" dirty="0"/>
              <a:t>چارچوب مورد استفاده: روش </a:t>
            </a:r>
            <a:r>
              <a:rPr lang="fa-IR" dirty="0" err="1"/>
              <a:t>ویچک</a:t>
            </a:r>
            <a:endParaRPr lang="fa-IR" dirty="0"/>
          </a:p>
          <a:p>
            <a:endParaRPr lang="fa-IR" dirty="0"/>
          </a:p>
          <a:p>
            <a:r>
              <a:rPr lang="fa-IR" dirty="0"/>
              <a:t>نتیجه: بررسی های ما نشان می دهد که در مواقع بحران سهام در بازار های مالی به مانند دسته ای از پرندگان برای مقابله با شرایط بحرانی، حرکت جمعی خود سازمان ده بروز می دهند.</a:t>
            </a:r>
            <a:endParaRPr lang="en-US" dirty="0"/>
          </a:p>
        </p:txBody>
      </p:sp>
    </p:spTree>
    <p:extLst>
      <p:ext uri="{BB962C8B-B14F-4D97-AF65-F5344CB8AC3E}">
        <p14:creationId xmlns:p14="http://schemas.microsoft.com/office/powerpoint/2010/main" val="2939012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0FAE9-C584-4842-95A8-E6D8CFC47A6E}"/>
              </a:ext>
            </a:extLst>
          </p:cNvPr>
          <p:cNvSpPr>
            <a:spLocks noGrp="1"/>
          </p:cNvSpPr>
          <p:nvPr>
            <p:ph type="title"/>
          </p:nvPr>
        </p:nvSpPr>
        <p:spPr/>
        <p:txBody>
          <a:bodyPr/>
          <a:lstStyle/>
          <a:p>
            <a:r>
              <a:rPr lang="fa-IR" dirty="0"/>
              <a:t>حرکت جمعی</a:t>
            </a:r>
            <a:endParaRPr lang="en-US" dirty="0"/>
          </a:p>
        </p:txBody>
      </p:sp>
      <p:sp>
        <p:nvSpPr>
          <p:cNvPr id="3" name="Content Placeholder 2">
            <a:extLst>
              <a:ext uri="{FF2B5EF4-FFF2-40B4-BE49-F238E27FC236}">
                <a16:creationId xmlns:a16="http://schemas.microsoft.com/office/drawing/2014/main" id="{38E32ACE-AE7F-1449-9A1B-4343D40F9544}"/>
              </a:ext>
            </a:extLst>
          </p:cNvPr>
          <p:cNvSpPr>
            <a:spLocks noGrp="1"/>
          </p:cNvSpPr>
          <p:nvPr>
            <p:ph idx="1"/>
          </p:nvPr>
        </p:nvSpPr>
        <p:spPr/>
        <p:txBody>
          <a:bodyPr/>
          <a:lstStyle/>
          <a:p>
            <a:r>
              <a:rPr lang="ar-SA" dirty="0" err="1"/>
              <a:t>حرکت</a:t>
            </a:r>
            <a:r>
              <a:rPr lang="ar-SA" dirty="0"/>
              <a:t> </a:t>
            </a:r>
            <a:r>
              <a:rPr lang="ar-SA" dirty="0" err="1"/>
              <a:t>جمعی</a:t>
            </a:r>
            <a:r>
              <a:rPr lang="ar-SA" dirty="0"/>
              <a:t> </a:t>
            </a:r>
            <a:r>
              <a:rPr lang="ar-SA" dirty="0" err="1"/>
              <a:t>سامانه</a:t>
            </a:r>
            <a:r>
              <a:rPr lang="ar-SA" dirty="0"/>
              <a:t> </a:t>
            </a:r>
            <a:r>
              <a:rPr lang="ar-SA" dirty="0" err="1"/>
              <a:t>هایی</a:t>
            </a:r>
            <a:r>
              <a:rPr lang="ar-SA" dirty="0"/>
              <a:t> </a:t>
            </a:r>
            <a:r>
              <a:rPr lang="ar-SA" dirty="0" err="1"/>
              <a:t>نظیر</a:t>
            </a:r>
            <a:r>
              <a:rPr lang="ar-SA" dirty="0"/>
              <a:t> دسته </a:t>
            </a:r>
            <a:r>
              <a:rPr lang="ar-SA" dirty="0" err="1"/>
              <a:t>ماهی</a:t>
            </a:r>
            <a:r>
              <a:rPr lang="ar-SA" dirty="0"/>
              <a:t> ها، </a:t>
            </a:r>
            <a:r>
              <a:rPr lang="ar-SA" dirty="0" err="1"/>
              <a:t>پرندگان</a:t>
            </a:r>
            <a:r>
              <a:rPr lang="ar-SA" dirty="0"/>
              <a:t> </a:t>
            </a:r>
            <a:r>
              <a:rPr lang="ar-SA" dirty="0" err="1"/>
              <a:t>یکی</a:t>
            </a:r>
            <a:r>
              <a:rPr lang="ar-SA" dirty="0"/>
              <a:t> از نمونه </a:t>
            </a:r>
            <a:r>
              <a:rPr lang="ar-SA" dirty="0" err="1"/>
              <a:t>های</a:t>
            </a:r>
            <a:r>
              <a:rPr lang="ar-SA" dirty="0"/>
              <a:t> </a:t>
            </a:r>
            <a:r>
              <a:rPr lang="ar-SA" dirty="0" err="1"/>
              <a:t>درخشان</a:t>
            </a:r>
            <a:r>
              <a:rPr lang="ar-SA" dirty="0"/>
              <a:t> </a:t>
            </a:r>
            <a:r>
              <a:rPr lang="ar-SA" dirty="0" err="1"/>
              <a:t>رفتار</a:t>
            </a:r>
            <a:r>
              <a:rPr lang="ar-SA" dirty="0"/>
              <a:t> </a:t>
            </a:r>
            <a:r>
              <a:rPr lang="ar-SA" dirty="0" err="1"/>
              <a:t>جمعی</a:t>
            </a:r>
            <a:r>
              <a:rPr lang="ar-SA" dirty="0"/>
              <a:t> در </a:t>
            </a:r>
            <a:r>
              <a:rPr lang="ar-SA" dirty="0" err="1"/>
              <a:t>طبیعت</a:t>
            </a:r>
            <a:r>
              <a:rPr lang="ar-SA" dirty="0"/>
              <a:t> است.</a:t>
            </a:r>
          </a:p>
          <a:p>
            <a:endParaRPr lang="en-US" dirty="0"/>
          </a:p>
          <a:p>
            <a:r>
              <a:rPr lang="ar-SA" dirty="0"/>
              <a:t>در </a:t>
            </a:r>
            <a:r>
              <a:rPr lang="ar-SA" dirty="0" err="1"/>
              <a:t>صورتی</a:t>
            </a:r>
            <a:r>
              <a:rPr lang="ar-SA" dirty="0"/>
              <a:t> </a:t>
            </a:r>
            <a:r>
              <a:rPr lang="ar-SA" dirty="0" err="1"/>
              <a:t>که</a:t>
            </a:r>
            <a:r>
              <a:rPr lang="ar-SA" dirty="0"/>
              <a:t> بازار </a:t>
            </a:r>
            <a:r>
              <a:rPr lang="ar-SA" dirty="0" err="1"/>
              <a:t>های</a:t>
            </a:r>
            <a:r>
              <a:rPr lang="ar-SA" dirty="0"/>
              <a:t> </a:t>
            </a:r>
            <a:r>
              <a:rPr lang="ar-SA" dirty="0" err="1"/>
              <a:t>مالی</a:t>
            </a:r>
            <a:r>
              <a:rPr lang="ar-SA" dirty="0"/>
              <a:t> وجود </a:t>
            </a:r>
            <a:r>
              <a:rPr lang="ar-SA" dirty="0" err="1"/>
              <a:t>نداشت</a:t>
            </a:r>
            <a:r>
              <a:rPr lang="ar-SA" dirty="0"/>
              <a:t> و سهام </a:t>
            </a:r>
            <a:r>
              <a:rPr lang="ar-SA" dirty="0" err="1"/>
              <a:t>شرکتها</a:t>
            </a:r>
            <a:r>
              <a:rPr lang="ar-SA" dirty="0"/>
              <a:t> در </a:t>
            </a:r>
            <a:r>
              <a:rPr lang="ar-SA" dirty="0" err="1"/>
              <a:t>این</a:t>
            </a:r>
            <a:r>
              <a:rPr lang="ar-SA" dirty="0"/>
              <a:t> </a:t>
            </a:r>
            <a:r>
              <a:rPr lang="ar-SA" dirty="0" err="1"/>
              <a:t>ساختار</a:t>
            </a:r>
            <a:r>
              <a:rPr lang="ar-SA" dirty="0"/>
              <a:t> </a:t>
            </a:r>
            <a:r>
              <a:rPr lang="ar-SA" dirty="0" err="1"/>
              <a:t>نبودند</a:t>
            </a:r>
            <a:r>
              <a:rPr lang="ar-SA" dirty="0"/>
              <a:t> </a:t>
            </a:r>
            <a:r>
              <a:rPr lang="ar-SA" dirty="0" err="1"/>
              <a:t>هیچ</a:t>
            </a:r>
            <a:r>
              <a:rPr lang="ar-SA" dirty="0"/>
              <a:t> بحران </a:t>
            </a:r>
            <a:r>
              <a:rPr lang="ar-SA" dirty="0" err="1"/>
              <a:t>مالی</a:t>
            </a:r>
            <a:r>
              <a:rPr lang="ar-SA" dirty="0"/>
              <a:t> رخ </a:t>
            </a:r>
            <a:r>
              <a:rPr lang="ar-SA" dirty="0" err="1"/>
              <a:t>نمی</a:t>
            </a:r>
            <a:r>
              <a:rPr lang="ar-SA" dirty="0"/>
              <a:t> داد. در واقع اعضا </a:t>
            </a:r>
            <a:r>
              <a:rPr lang="ar-SA" dirty="0" err="1"/>
              <a:t>با</a:t>
            </a:r>
            <a:r>
              <a:rPr lang="ar-SA" dirty="0"/>
              <a:t> در </a:t>
            </a:r>
            <a:r>
              <a:rPr lang="ar-SA" dirty="0" err="1"/>
              <a:t>کنار</a:t>
            </a:r>
            <a:r>
              <a:rPr lang="ar-SA" dirty="0"/>
              <a:t> هم بودن </a:t>
            </a:r>
            <a:r>
              <a:rPr lang="ar-SA" dirty="0" err="1"/>
              <a:t>قوی</a:t>
            </a:r>
            <a:r>
              <a:rPr lang="ar-SA" dirty="0"/>
              <a:t> تر </a:t>
            </a:r>
            <a:r>
              <a:rPr lang="ar-SA" dirty="0" err="1"/>
              <a:t>می</a:t>
            </a:r>
            <a:r>
              <a:rPr lang="ar-SA" dirty="0"/>
              <a:t> </a:t>
            </a:r>
            <a:r>
              <a:rPr lang="ar-SA" dirty="0" err="1"/>
              <a:t>شوند</a:t>
            </a:r>
            <a:r>
              <a:rPr lang="ar-SA" dirty="0"/>
              <a:t> </a:t>
            </a:r>
            <a:r>
              <a:rPr lang="ar-SA" dirty="0" err="1"/>
              <a:t>ولی</a:t>
            </a:r>
            <a:r>
              <a:rPr lang="ar-SA" dirty="0"/>
              <a:t> </a:t>
            </a:r>
            <a:r>
              <a:rPr lang="ar-SA" dirty="0" err="1"/>
              <a:t>این</a:t>
            </a:r>
            <a:r>
              <a:rPr lang="ar-SA" dirty="0"/>
              <a:t> خود </a:t>
            </a:r>
            <a:r>
              <a:rPr lang="ar-SA" dirty="0" err="1"/>
              <a:t>عاملی</a:t>
            </a:r>
            <a:r>
              <a:rPr lang="ar-SA" dirty="0"/>
              <a:t> است تا </a:t>
            </a:r>
            <a:r>
              <a:rPr lang="ar-SA" dirty="0" err="1"/>
              <a:t>مشکل</a:t>
            </a:r>
            <a:r>
              <a:rPr lang="ar-SA" dirty="0"/>
              <a:t> هر عضو در </a:t>
            </a:r>
            <a:r>
              <a:rPr lang="ar-SA" dirty="0" err="1"/>
              <a:t>گروه</a:t>
            </a:r>
            <a:r>
              <a:rPr lang="ar-SA" dirty="0"/>
              <a:t> انتشار </a:t>
            </a:r>
            <a:r>
              <a:rPr lang="ar-SA" dirty="0" err="1"/>
              <a:t>یابد</a:t>
            </a:r>
            <a:r>
              <a:rPr lang="ar-SA" dirty="0"/>
              <a:t>.</a:t>
            </a:r>
          </a:p>
          <a:p>
            <a:pPr marL="0" indent="0">
              <a:buNone/>
            </a:pPr>
            <a:endParaRPr lang="ar-SA" dirty="0"/>
          </a:p>
          <a:p>
            <a:r>
              <a:rPr lang="fa-IR" dirty="0"/>
              <a:t>پایه ای ترین مدل مورد استفاده برای مطالعه رفتار های جمعی، مدل دو بعدی </a:t>
            </a:r>
            <a:r>
              <a:rPr lang="fa-IR" dirty="0" err="1"/>
              <a:t>ویچک</a:t>
            </a:r>
            <a:r>
              <a:rPr lang="fa-IR" dirty="0"/>
              <a:t> است که در سال ۱۹۹۵ معرفی شده است.</a:t>
            </a:r>
          </a:p>
          <a:p>
            <a:endParaRPr lang="fa-IR" dirty="0"/>
          </a:p>
          <a:p>
            <a:r>
              <a:rPr lang="fa-IR" dirty="0"/>
              <a:t>به غیر از مدل </a:t>
            </a:r>
            <a:r>
              <a:rPr lang="fa-IR" dirty="0" err="1"/>
              <a:t>ویچک</a:t>
            </a:r>
            <a:r>
              <a:rPr lang="fa-IR" dirty="0"/>
              <a:t> مدل های دیگری هم برای مطالعه رفتار جمعی معرفی شدند، مانند مدل های </a:t>
            </a:r>
            <a:r>
              <a:rPr lang="fa-IR" dirty="0" err="1"/>
              <a:t>زیروک</a:t>
            </a:r>
            <a:r>
              <a:rPr lang="fa-IR" dirty="0"/>
              <a:t>، </a:t>
            </a:r>
            <a:r>
              <a:rPr lang="fa-IR" dirty="0" err="1"/>
              <a:t>لوین</a:t>
            </a:r>
            <a:r>
              <a:rPr lang="fa-IR" dirty="0"/>
              <a:t>، چت، </a:t>
            </a:r>
            <a:r>
              <a:rPr lang="fa-IR" dirty="0" err="1"/>
              <a:t>کوکرـاسمیل</a:t>
            </a:r>
            <a:r>
              <a:rPr lang="fa-IR" dirty="0"/>
              <a:t> و </a:t>
            </a:r>
            <a:r>
              <a:rPr lang="fa-IR" dirty="0" err="1"/>
              <a:t>گالم</a:t>
            </a:r>
            <a:r>
              <a:rPr lang="fa-IR" dirty="0"/>
              <a:t> بر پایه مدل </a:t>
            </a:r>
            <a:r>
              <a:rPr lang="fa-IR" dirty="0" err="1"/>
              <a:t>ویچک</a:t>
            </a:r>
            <a:r>
              <a:rPr lang="fa-IR" dirty="0"/>
              <a:t> معرفی شدند.</a:t>
            </a:r>
            <a:endParaRPr lang="en-US" dirty="0"/>
          </a:p>
        </p:txBody>
      </p:sp>
    </p:spTree>
    <p:extLst>
      <p:ext uri="{BB962C8B-B14F-4D97-AF65-F5344CB8AC3E}">
        <p14:creationId xmlns:p14="http://schemas.microsoft.com/office/powerpoint/2010/main" val="3658612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2F98A-E2B1-8848-9D8F-851AA71D8564}"/>
              </a:ext>
            </a:extLst>
          </p:cNvPr>
          <p:cNvSpPr>
            <a:spLocks noGrp="1"/>
          </p:cNvSpPr>
          <p:nvPr>
            <p:ph type="title"/>
          </p:nvPr>
        </p:nvSpPr>
        <p:spPr/>
        <p:txBody>
          <a:bodyPr/>
          <a:lstStyle/>
          <a:p>
            <a:r>
              <a:rPr lang="fa-IR" dirty="0"/>
              <a:t>چارچوب </a:t>
            </a:r>
            <a:r>
              <a:rPr lang="fa-IR" dirty="0" err="1"/>
              <a:t>ویچک</a:t>
            </a:r>
            <a:endParaRPr lang="en-US" dirty="0"/>
          </a:p>
        </p:txBody>
      </p:sp>
      <p:sp>
        <p:nvSpPr>
          <p:cNvPr id="3" name="Content Placeholder 2">
            <a:extLst>
              <a:ext uri="{FF2B5EF4-FFF2-40B4-BE49-F238E27FC236}">
                <a16:creationId xmlns:a16="http://schemas.microsoft.com/office/drawing/2014/main" id="{F51D9E3F-AC37-B04E-86A5-35DBF8432E91}"/>
              </a:ext>
            </a:extLst>
          </p:cNvPr>
          <p:cNvSpPr>
            <a:spLocks noGrp="1"/>
          </p:cNvSpPr>
          <p:nvPr>
            <p:ph idx="1"/>
          </p:nvPr>
        </p:nvSpPr>
        <p:spPr/>
        <p:txBody>
          <a:bodyPr/>
          <a:lstStyle/>
          <a:p>
            <a:r>
              <a:rPr lang="fa-IR" dirty="0"/>
              <a:t>ایده اصلی در مدل </a:t>
            </a:r>
            <a:r>
              <a:rPr lang="fa-IR" dirty="0" err="1"/>
              <a:t>ویچک</a:t>
            </a:r>
            <a:r>
              <a:rPr lang="fa-IR" dirty="0"/>
              <a:t> این است که در هر گام زمانی، هر ذره در جهت میانگین حرکت همسایگان خود با مقداری اختلاف ناشی از اختلال حرکت می کند.</a:t>
            </a:r>
          </a:p>
          <a:p>
            <a:endParaRPr lang="fa-IR" dirty="0"/>
          </a:p>
          <a:p>
            <a:r>
              <a:rPr lang="fa-IR" dirty="0"/>
              <a:t>این مدل بر اساس دو فرض بنا شده است:</a:t>
            </a:r>
          </a:p>
          <a:p>
            <a:pPr lvl="1"/>
            <a:r>
              <a:rPr lang="ar-SA" dirty="0" err="1"/>
              <a:t>اندازه</a:t>
            </a:r>
            <a:r>
              <a:rPr lang="ar-SA" dirty="0"/>
              <a:t> سرعت </a:t>
            </a:r>
            <a:r>
              <a:rPr lang="ar-SA" dirty="0" err="1"/>
              <a:t>تمامی</a:t>
            </a:r>
            <a:r>
              <a:rPr lang="ar-SA" dirty="0"/>
              <a:t> ذرات </a:t>
            </a:r>
            <a:r>
              <a:rPr lang="ar-SA" dirty="0" err="1"/>
              <a:t>با</a:t>
            </a:r>
            <a:r>
              <a:rPr lang="ar-SA" dirty="0"/>
              <a:t> هم برابر است.</a:t>
            </a:r>
          </a:p>
          <a:p>
            <a:pPr lvl="1"/>
            <a:r>
              <a:rPr lang="ar-SA" dirty="0"/>
              <a:t>هر ذره </a:t>
            </a:r>
            <a:r>
              <a:rPr lang="ar-SA" dirty="0" err="1"/>
              <a:t>با</a:t>
            </a:r>
            <a:r>
              <a:rPr lang="ar-SA" dirty="0"/>
              <a:t> </a:t>
            </a:r>
            <a:r>
              <a:rPr lang="ar-SA" dirty="0" err="1"/>
              <a:t>همسایگان</a:t>
            </a:r>
            <a:r>
              <a:rPr lang="ar-SA" dirty="0"/>
              <a:t> خود </a:t>
            </a:r>
            <a:r>
              <a:rPr lang="ar-SA" dirty="0" err="1"/>
              <a:t>که</a:t>
            </a:r>
            <a:r>
              <a:rPr lang="ar-SA" dirty="0"/>
              <a:t> در </a:t>
            </a:r>
            <a:r>
              <a:rPr lang="ar-SA" dirty="0" err="1"/>
              <a:t>یک</a:t>
            </a:r>
            <a:r>
              <a:rPr lang="ar-SA" dirty="0"/>
              <a:t> </a:t>
            </a:r>
            <a:r>
              <a:rPr lang="ar-SA" dirty="0" err="1"/>
              <a:t>دایره</a:t>
            </a:r>
            <a:r>
              <a:rPr lang="ar-SA" dirty="0"/>
              <a:t> </a:t>
            </a:r>
            <a:r>
              <a:rPr lang="ar-SA" dirty="0" err="1"/>
              <a:t>با</a:t>
            </a:r>
            <a:r>
              <a:rPr lang="ar-SA" dirty="0"/>
              <a:t> شعاع </a:t>
            </a:r>
            <a:r>
              <a:rPr lang="en-US" dirty="0"/>
              <a:t>r</a:t>
            </a:r>
            <a:r>
              <a:rPr lang="en-US" baseline="-25000" dirty="0"/>
              <a:t>0</a:t>
            </a:r>
            <a:r>
              <a:rPr lang="ar-SA" dirty="0"/>
              <a:t> به </a:t>
            </a:r>
            <a:r>
              <a:rPr lang="ar-SA" dirty="0" err="1"/>
              <a:t>مرکزیت</a:t>
            </a:r>
            <a:r>
              <a:rPr lang="ar-SA" dirty="0"/>
              <a:t> خود ذره قرار </a:t>
            </a:r>
            <a:r>
              <a:rPr lang="ar-SA" dirty="0" err="1"/>
              <a:t>دارند</a:t>
            </a:r>
            <a:r>
              <a:rPr lang="ar-SA" dirty="0"/>
              <a:t>، بر </a:t>
            </a:r>
            <a:r>
              <a:rPr lang="ar-SA" dirty="0" err="1"/>
              <a:t>همکنش</a:t>
            </a:r>
            <a:r>
              <a:rPr lang="ar-SA" dirty="0"/>
              <a:t> دارد.</a:t>
            </a:r>
          </a:p>
          <a:p>
            <a:endParaRPr lang="ar-SA" dirty="0"/>
          </a:p>
          <a:p>
            <a:r>
              <a:rPr lang="ar-SA" dirty="0"/>
              <a:t>در هر لحظه از زمان مقدار نظم را </a:t>
            </a:r>
            <a:r>
              <a:rPr lang="ar-SA" dirty="0" err="1"/>
              <a:t>می</a:t>
            </a:r>
            <a:r>
              <a:rPr lang="ar-SA" dirty="0"/>
              <a:t> توان </a:t>
            </a:r>
            <a:r>
              <a:rPr lang="ar-SA" dirty="0" err="1"/>
              <a:t>با</a:t>
            </a:r>
            <a:r>
              <a:rPr lang="ar-SA" dirty="0"/>
              <a:t> </a:t>
            </a:r>
            <a:r>
              <a:rPr lang="ar-SA" dirty="0" err="1"/>
              <a:t>پارامتر</a:t>
            </a:r>
            <a:r>
              <a:rPr lang="ar-SA" dirty="0"/>
              <a:t> نظم </a:t>
            </a:r>
            <a:r>
              <a:rPr lang="ar-SA" dirty="0" err="1"/>
              <a:t>اندازه</a:t>
            </a:r>
            <a:r>
              <a:rPr lang="ar-SA" dirty="0"/>
              <a:t> </a:t>
            </a:r>
            <a:r>
              <a:rPr lang="ar-SA" dirty="0" err="1"/>
              <a:t>گیری</a:t>
            </a:r>
            <a:r>
              <a:rPr lang="ar-SA" dirty="0"/>
              <a:t> </a:t>
            </a:r>
            <a:r>
              <a:rPr lang="ar-SA" dirty="0" err="1"/>
              <a:t>کرد</a:t>
            </a:r>
            <a:r>
              <a:rPr lang="ar-SA" dirty="0"/>
              <a:t>. </a:t>
            </a:r>
            <a:r>
              <a:rPr lang="ar-SA" dirty="0" err="1"/>
              <a:t>پارامتر</a:t>
            </a:r>
            <a:r>
              <a:rPr lang="ar-SA" dirty="0"/>
              <a:t> نظم در </a:t>
            </a:r>
            <a:r>
              <a:rPr lang="ar-SA" dirty="0" err="1"/>
              <a:t>مسایل</a:t>
            </a:r>
            <a:r>
              <a:rPr lang="ar-SA" dirty="0"/>
              <a:t> مختلف </a:t>
            </a:r>
            <a:r>
              <a:rPr lang="ar-SA" dirty="0" err="1"/>
              <a:t>می</a:t>
            </a:r>
            <a:r>
              <a:rPr lang="ar-SA" dirty="0"/>
              <a:t> </a:t>
            </a:r>
            <a:r>
              <a:rPr lang="ar-SA" dirty="0" err="1"/>
              <a:t>تواند</a:t>
            </a:r>
            <a:r>
              <a:rPr lang="ar-SA" dirty="0"/>
              <a:t> به </a:t>
            </a:r>
            <a:r>
              <a:rPr lang="ar-SA" dirty="0" err="1"/>
              <a:t>شکل</a:t>
            </a:r>
            <a:r>
              <a:rPr lang="ar-SA" dirty="0"/>
              <a:t> </a:t>
            </a:r>
            <a:r>
              <a:rPr lang="ar-SA" dirty="0" err="1"/>
              <a:t>های</a:t>
            </a:r>
            <a:r>
              <a:rPr lang="ar-SA" dirty="0"/>
              <a:t> </a:t>
            </a:r>
            <a:r>
              <a:rPr lang="ar-SA" dirty="0" err="1"/>
              <a:t>گوناگونی</a:t>
            </a:r>
            <a:r>
              <a:rPr lang="ar-SA" dirty="0"/>
              <a:t> </a:t>
            </a:r>
            <a:r>
              <a:rPr lang="ar-SA" dirty="0" err="1"/>
              <a:t>تعریف</a:t>
            </a:r>
            <a:r>
              <a:rPr lang="ar-SA" dirty="0"/>
              <a:t> شود. </a:t>
            </a:r>
            <a:endParaRPr lang="fa-IR" dirty="0"/>
          </a:p>
          <a:p>
            <a:endParaRPr lang="en-US" dirty="0"/>
          </a:p>
        </p:txBody>
      </p:sp>
      <p:pic>
        <p:nvPicPr>
          <p:cNvPr id="7" name="Picture 6">
            <a:extLst>
              <a:ext uri="{FF2B5EF4-FFF2-40B4-BE49-F238E27FC236}">
                <a16:creationId xmlns:a16="http://schemas.microsoft.com/office/drawing/2014/main" id="{485A65F4-5FB6-F94B-AA26-0D8BA21E49C1}"/>
              </a:ext>
            </a:extLst>
          </p:cNvPr>
          <p:cNvPicPr>
            <a:picLocks noChangeAspect="1"/>
          </p:cNvPicPr>
          <p:nvPr/>
        </p:nvPicPr>
        <p:blipFill>
          <a:blip r:embed="rId2"/>
          <a:stretch>
            <a:fillRect/>
          </a:stretch>
        </p:blipFill>
        <p:spPr>
          <a:xfrm>
            <a:off x="688341" y="3285308"/>
            <a:ext cx="2638334" cy="1278433"/>
          </a:xfrm>
          <a:prstGeom prst="rect">
            <a:avLst/>
          </a:prstGeom>
        </p:spPr>
      </p:pic>
    </p:spTree>
    <p:extLst>
      <p:ext uri="{BB962C8B-B14F-4D97-AF65-F5344CB8AC3E}">
        <p14:creationId xmlns:p14="http://schemas.microsoft.com/office/powerpoint/2010/main" val="3540870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1545A-D9F0-974C-B05F-0B1E4EBC6AB7}"/>
              </a:ext>
            </a:extLst>
          </p:cNvPr>
          <p:cNvSpPr>
            <a:spLocks noGrp="1"/>
          </p:cNvSpPr>
          <p:nvPr>
            <p:ph type="title"/>
          </p:nvPr>
        </p:nvSpPr>
        <p:spPr/>
        <p:txBody>
          <a:bodyPr/>
          <a:lstStyle/>
          <a:p>
            <a:r>
              <a:rPr lang="fa-IR" dirty="0"/>
              <a:t>مدل </a:t>
            </a:r>
            <a:r>
              <a:rPr lang="fa-IR" dirty="0" err="1"/>
              <a:t>ویچک</a:t>
            </a:r>
            <a:endParaRPr lang="en-US" dirty="0"/>
          </a:p>
        </p:txBody>
      </p:sp>
      <p:sp>
        <p:nvSpPr>
          <p:cNvPr id="3" name="Content Placeholder 2">
            <a:extLst>
              <a:ext uri="{FF2B5EF4-FFF2-40B4-BE49-F238E27FC236}">
                <a16:creationId xmlns:a16="http://schemas.microsoft.com/office/drawing/2014/main" id="{02FF7464-D75E-9345-8A64-AD8505CF2E2A}"/>
              </a:ext>
            </a:extLst>
          </p:cNvPr>
          <p:cNvSpPr>
            <a:spLocks noGrp="1"/>
          </p:cNvSpPr>
          <p:nvPr>
            <p:ph idx="1"/>
          </p:nvPr>
        </p:nvSpPr>
        <p:spPr>
          <a:xfrm>
            <a:off x="4714043" y="2222287"/>
            <a:ext cx="6659243" cy="3983204"/>
          </a:xfrm>
        </p:spPr>
        <p:txBody>
          <a:bodyPr/>
          <a:lstStyle/>
          <a:p>
            <a:pPr marL="342900" indent="-342900" algn="just" defTabSz="457200" eaLnBrk="1" latinLnBrk="0" hangingPunct="1">
              <a:spcBef>
                <a:spcPct val="20000"/>
              </a:spcBef>
              <a:spcAft>
                <a:spcPts val="600"/>
              </a:spcAft>
              <a:buClr>
                <a:schemeClr val="accent1"/>
              </a:buClr>
              <a:buFont typeface="Wingdings 2" charset="2"/>
              <a:buChar char=""/>
            </a:pPr>
            <a:r>
              <a:rPr lang="fa-IR" dirty="0"/>
              <a:t>همان طور که گفته شد سرعت هر ذره در گام بعدی زمانی به جهت میانگین بردار های سرعت همسایه خود بستگی دارد:</a:t>
            </a:r>
          </a:p>
          <a:p>
            <a:pPr marL="0" indent="0" algn="just" defTabSz="457200" eaLnBrk="1" latinLnBrk="0" hangingPunct="1">
              <a:spcBef>
                <a:spcPct val="20000"/>
              </a:spcBef>
              <a:spcAft>
                <a:spcPts val="600"/>
              </a:spcAft>
              <a:buClr>
                <a:schemeClr val="accent1"/>
              </a:buClr>
              <a:buNone/>
            </a:pPr>
            <a:endParaRPr lang="fa-IR" dirty="0"/>
          </a:p>
          <a:p>
            <a:pPr marL="342900" indent="-342900" algn="just" defTabSz="457200" eaLnBrk="1" latinLnBrk="0" hangingPunct="1">
              <a:spcBef>
                <a:spcPct val="20000"/>
              </a:spcBef>
              <a:spcAft>
                <a:spcPts val="600"/>
              </a:spcAft>
              <a:buClr>
                <a:schemeClr val="accent1"/>
              </a:buClr>
              <a:buFont typeface="Wingdings 2" charset="2"/>
              <a:buChar char=""/>
            </a:pPr>
            <a:r>
              <a:rPr lang="en-US" dirty="0"/>
              <a:t>  </a:t>
            </a:r>
            <a:r>
              <a:rPr lang="ar-SA" dirty="0" err="1"/>
              <a:t>بدین</a:t>
            </a:r>
            <a:r>
              <a:rPr lang="ar-SA" dirty="0"/>
              <a:t> </a:t>
            </a:r>
            <a:r>
              <a:rPr lang="ar-SA" dirty="0" err="1"/>
              <a:t>ترتیب</a:t>
            </a:r>
            <a:r>
              <a:rPr lang="ar-SA" dirty="0"/>
              <a:t> </a:t>
            </a:r>
            <a:r>
              <a:rPr lang="ar-SA" dirty="0" err="1"/>
              <a:t>برای</a:t>
            </a:r>
            <a:r>
              <a:rPr lang="ar-SA" dirty="0"/>
              <a:t> </a:t>
            </a:r>
            <a:r>
              <a:rPr lang="ar-SA" dirty="0" err="1"/>
              <a:t>زاویه</a:t>
            </a:r>
            <a:r>
              <a:rPr lang="ar-SA" dirty="0"/>
              <a:t> جهت </a:t>
            </a:r>
            <a:r>
              <a:rPr lang="ar-SA" dirty="0" err="1"/>
              <a:t>حرکت</a:t>
            </a:r>
            <a:r>
              <a:rPr lang="ar-SA" dirty="0"/>
              <a:t> هر ذره در </a:t>
            </a:r>
            <a:r>
              <a:rPr lang="ar-SA" dirty="0" err="1"/>
              <a:t>گام</a:t>
            </a:r>
            <a:r>
              <a:rPr lang="ar-SA" dirty="0"/>
              <a:t> </a:t>
            </a:r>
            <a:r>
              <a:rPr lang="ar-SA" dirty="0" err="1"/>
              <a:t>بعدی</a:t>
            </a:r>
            <a:r>
              <a:rPr lang="ar-SA" dirty="0"/>
              <a:t> </a:t>
            </a:r>
            <a:r>
              <a:rPr lang="ar-SA" dirty="0" err="1"/>
              <a:t>خواهیم</a:t>
            </a:r>
            <a:r>
              <a:rPr lang="ar-SA" dirty="0"/>
              <a:t> داشت: </a:t>
            </a:r>
          </a:p>
          <a:p>
            <a:pPr marL="342900" indent="-342900" algn="just" defTabSz="457200" eaLnBrk="1" latinLnBrk="0" hangingPunct="1">
              <a:spcBef>
                <a:spcPct val="20000"/>
              </a:spcBef>
              <a:spcAft>
                <a:spcPts val="600"/>
              </a:spcAft>
              <a:buClr>
                <a:schemeClr val="accent1"/>
              </a:buClr>
              <a:buFont typeface="Wingdings 2" charset="2"/>
              <a:buChar char=""/>
            </a:pPr>
            <a:endParaRPr lang="ar-SA" dirty="0"/>
          </a:p>
          <a:p>
            <a:pPr marL="342900" indent="-342900" algn="just" defTabSz="457200" eaLnBrk="1" latinLnBrk="0" hangingPunct="1">
              <a:spcBef>
                <a:spcPct val="20000"/>
              </a:spcBef>
              <a:spcAft>
                <a:spcPts val="600"/>
              </a:spcAft>
              <a:buClr>
                <a:schemeClr val="accent1"/>
              </a:buClr>
              <a:buFont typeface="Wingdings 2" charset="2"/>
              <a:buChar char=""/>
            </a:pPr>
            <a:r>
              <a:rPr lang="fa-IR" dirty="0"/>
              <a:t>پس سرعت در گام بعدی برابر است با:</a:t>
            </a:r>
          </a:p>
          <a:p>
            <a:pPr marL="342900" indent="-342900" algn="just" defTabSz="457200" eaLnBrk="1" latinLnBrk="0" hangingPunct="1">
              <a:spcBef>
                <a:spcPct val="20000"/>
              </a:spcBef>
              <a:spcAft>
                <a:spcPts val="600"/>
              </a:spcAft>
              <a:buClr>
                <a:schemeClr val="accent1"/>
              </a:buClr>
              <a:buFont typeface="Wingdings 2" charset="2"/>
              <a:buChar char=""/>
            </a:pPr>
            <a:endParaRPr lang="fa-IR" dirty="0"/>
          </a:p>
          <a:p>
            <a:pPr marL="342900" indent="-342900" algn="just" defTabSz="457200" eaLnBrk="1" latinLnBrk="0" hangingPunct="1">
              <a:spcBef>
                <a:spcPct val="20000"/>
              </a:spcBef>
              <a:spcAft>
                <a:spcPts val="600"/>
              </a:spcAft>
              <a:buClr>
                <a:schemeClr val="accent1"/>
              </a:buClr>
              <a:buFont typeface="Wingdings 2" charset="2"/>
              <a:buChar char=""/>
            </a:pPr>
            <a:r>
              <a:rPr lang="fa-IR" dirty="0"/>
              <a:t>جابجایی ذرات نیز با رابطه روبرو بدست می آید:</a:t>
            </a:r>
          </a:p>
          <a:p>
            <a:pPr marL="342900" indent="-342900" algn="just" defTabSz="457200" eaLnBrk="1" latinLnBrk="0" hangingPunct="1">
              <a:spcBef>
                <a:spcPct val="20000"/>
              </a:spcBef>
              <a:spcAft>
                <a:spcPts val="600"/>
              </a:spcAft>
              <a:buClr>
                <a:schemeClr val="accent1"/>
              </a:buClr>
              <a:buFont typeface="Wingdings 2" charset="2"/>
              <a:buChar char=""/>
            </a:pPr>
            <a:endParaRPr lang="fa-IR" dirty="0"/>
          </a:p>
          <a:p>
            <a:pPr marL="342900" indent="-342900" algn="just" defTabSz="457200" eaLnBrk="1" latinLnBrk="0" hangingPunct="1">
              <a:spcBef>
                <a:spcPct val="20000"/>
              </a:spcBef>
              <a:spcAft>
                <a:spcPts val="600"/>
              </a:spcAft>
              <a:buClr>
                <a:schemeClr val="accent1"/>
              </a:buClr>
              <a:buFont typeface="Wingdings 2" charset="2"/>
              <a:buChar char=""/>
            </a:pPr>
            <a:r>
              <a:rPr lang="fa-IR" dirty="0"/>
              <a:t>همچنین </a:t>
            </a:r>
            <a:r>
              <a:rPr lang="fa-IR" dirty="0" err="1"/>
              <a:t>ویچک</a:t>
            </a:r>
            <a:r>
              <a:rPr lang="fa-IR" dirty="0"/>
              <a:t> پارامتر نظم را با این رابطه تعریف کرد:</a:t>
            </a:r>
            <a:endParaRPr lang="en-US" dirty="0"/>
          </a:p>
        </p:txBody>
      </p:sp>
      <p:pic>
        <p:nvPicPr>
          <p:cNvPr id="5" name="Picture 4">
            <a:extLst>
              <a:ext uri="{FF2B5EF4-FFF2-40B4-BE49-F238E27FC236}">
                <a16:creationId xmlns:a16="http://schemas.microsoft.com/office/drawing/2014/main" id="{74195E5A-8BCA-224E-BBC5-8E9626801985}"/>
              </a:ext>
            </a:extLst>
          </p:cNvPr>
          <p:cNvPicPr>
            <a:picLocks noChangeAspect="1"/>
          </p:cNvPicPr>
          <p:nvPr/>
        </p:nvPicPr>
        <p:blipFill>
          <a:blip r:embed="rId2"/>
          <a:stretch>
            <a:fillRect/>
          </a:stretch>
        </p:blipFill>
        <p:spPr>
          <a:xfrm>
            <a:off x="1012052" y="2442718"/>
            <a:ext cx="2262203" cy="581607"/>
          </a:xfrm>
          <a:prstGeom prst="rect">
            <a:avLst/>
          </a:prstGeom>
        </p:spPr>
      </p:pic>
      <p:pic>
        <p:nvPicPr>
          <p:cNvPr id="7" name="Picture 6">
            <a:extLst>
              <a:ext uri="{FF2B5EF4-FFF2-40B4-BE49-F238E27FC236}">
                <a16:creationId xmlns:a16="http://schemas.microsoft.com/office/drawing/2014/main" id="{F9ECF6C3-AADA-6442-A58B-1CB814AF288A}"/>
              </a:ext>
            </a:extLst>
          </p:cNvPr>
          <p:cNvPicPr>
            <a:picLocks noChangeAspect="1"/>
          </p:cNvPicPr>
          <p:nvPr/>
        </p:nvPicPr>
        <p:blipFill>
          <a:blip r:embed="rId3"/>
          <a:stretch>
            <a:fillRect/>
          </a:stretch>
        </p:blipFill>
        <p:spPr>
          <a:xfrm>
            <a:off x="1012052" y="3306916"/>
            <a:ext cx="3329126" cy="338893"/>
          </a:xfrm>
          <a:prstGeom prst="rect">
            <a:avLst/>
          </a:prstGeom>
        </p:spPr>
      </p:pic>
      <p:pic>
        <p:nvPicPr>
          <p:cNvPr id="9" name="Picture 8">
            <a:extLst>
              <a:ext uri="{FF2B5EF4-FFF2-40B4-BE49-F238E27FC236}">
                <a16:creationId xmlns:a16="http://schemas.microsoft.com/office/drawing/2014/main" id="{CA68F128-C359-DF43-AE4F-702419CC451C}"/>
              </a:ext>
            </a:extLst>
          </p:cNvPr>
          <p:cNvPicPr>
            <a:picLocks noChangeAspect="1"/>
          </p:cNvPicPr>
          <p:nvPr/>
        </p:nvPicPr>
        <p:blipFill>
          <a:blip r:embed="rId4"/>
          <a:stretch>
            <a:fillRect/>
          </a:stretch>
        </p:blipFill>
        <p:spPr>
          <a:xfrm>
            <a:off x="1012052" y="4219712"/>
            <a:ext cx="5083948" cy="341609"/>
          </a:xfrm>
          <a:prstGeom prst="rect">
            <a:avLst/>
          </a:prstGeom>
        </p:spPr>
      </p:pic>
      <p:pic>
        <p:nvPicPr>
          <p:cNvPr id="11" name="Picture 10">
            <a:extLst>
              <a:ext uri="{FF2B5EF4-FFF2-40B4-BE49-F238E27FC236}">
                <a16:creationId xmlns:a16="http://schemas.microsoft.com/office/drawing/2014/main" id="{B0CAF5B5-10DE-8743-8D62-A73014FA02A5}"/>
              </a:ext>
            </a:extLst>
          </p:cNvPr>
          <p:cNvPicPr>
            <a:picLocks noChangeAspect="1"/>
          </p:cNvPicPr>
          <p:nvPr/>
        </p:nvPicPr>
        <p:blipFill>
          <a:blip r:embed="rId5"/>
          <a:stretch>
            <a:fillRect/>
          </a:stretch>
        </p:blipFill>
        <p:spPr>
          <a:xfrm>
            <a:off x="1012052" y="4872075"/>
            <a:ext cx="3329126" cy="352618"/>
          </a:xfrm>
          <a:prstGeom prst="rect">
            <a:avLst/>
          </a:prstGeom>
        </p:spPr>
      </p:pic>
      <p:pic>
        <p:nvPicPr>
          <p:cNvPr id="13" name="Picture 12">
            <a:extLst>
              <a:ext uri="{FF2B5EF4-FFF2-40B4-BE49-F238E27FC236}">
                <a16:creationId xmlns:a16="http://schemas.microsoft.com/office/drawing/2014/main" id="{4FE7A1FD-C7D8-0C4D-A47A-DA796C69060F}"/>
              </a:ext>
            </a:extLst>
          </p:cNvPr>
          <p:cNvPicPr>
            <a:picLocks noChangeAspect="1"/>
          </p:cNvPicPr>
          <p:nvPr/>
        </p:nvPicPr>
        <p:blipFill>
          <a:blip r:embed="rId6"/>
          <a:stretch>
            <a:fillRect/>
          </a:stretch>
        </p:blipFill>
        <p:spPr>
          <a:xfrm>
            <a:off x="1012052" y="5542912"/>
            <a:ext cx="2032989" cy="616057"/>
          </a:xfrm>
          <a:prstGeom prst="rect">
            <a:avLst/>
          </a:prstGeom>
        </p:spPr>
      </p:pic>
    </p:spTree>
    <p:extLst>
      <p:ext uri="{BB962C8B-B14F-4D97-AF65-F5344CB8AC3E}">
        <p14:creationId xmlns:p14="http://schemas.microsoft.com/office/powerpoint/2010/main" val="18546707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12702-1E9A-5D4B-AC1A-1A90019C9EFE}"/>
              </a:ext>
            </a:extLst>
          </p:cNvPr>
          <p:cNvSpPr>
            <a:spLocks noGrp="1"/>
          </p:cNvSpPr>
          <p:nvPr>
            <p:ph type="title"/>
          </p:nvPr>
        </p:nvSpPr>
        <p:spPr/>
        <p:txBody>
          <a:bodyPr/>
          <a:lstStyle/>
          <a:p>
            <a:r>
              <a:rPr lang="fa-IR" dirty="0"/>
              <a:t>پیاده سازی چارچوب </a:t>
            </a:r>
            <a:r>
              <a:rPr lang="fa-IR" dirty="0" err="1"/>
              <a:t>ویچک</a:t>
            </a:r>
            <a:r>
              <a:rPr lang="fa-IR" dirty="0"/>
              <a:t> در بازار سهام </a:t>
            </a:r>
            <a:r>
              <a:rPr lang="en-US" dirty="0" err="1"/>
              <a:t>Dow&amp;Jones</a:t>
            </a:r>
            <a:endParaRPr lang="en-US" dirty="0"/>
          </a:p>
        </p:txBody>
      </p:sp>
      <p:sp>
        <p:nvSpPr>
          <p:cNvPr id="3" name="Content Placeholder 2">
            <a:extLst>
              <a:ext uri="{FF2B5EF4-FFF2-40B4-BE49-F238E27FC236}">
                <a16:creationId xmlns:a16="http://schemas.microsoft.com/office/drawing/2014/main" id="{7C888271-50C8-944E-AC8A-59E5D4EDB11E}"/>
              </a:ext>
            </a:extLst>
          </p:cNvPr>
          <p:cNvSpPr>
            <a:spLocks noGrp="1"/>
          </p:cNvSpPr>
          <p:nvPr>
            <p:ph idx="1"/>
          </p:nvPr>
        </p:nvSpPr>
        <p:spPr/>
        <p:txBody>
          <a:bodyPr/>
          <a:lstStyle/>
          <a:p>
            <a:r>
              <a:rPr lang="ar-SA" dirty="0"/>
              <a:t>در </a:t>
            </a:r>
            <a:r>
              <a:rPr lang="ar-SA" dirty="0" err="1"/>
              <a:t>این</a:t>
            </a:r>
            <a:r>
              <a:rPr lang="ar-SA" dirty="0"/>
              <a:t> مطالعه از داده بازار سهام</a:t>
            </a:r>
            <a:r>
              <a:rPr lang="en-US" dirty="0"/>
              <a:t> Standard &amp; Poor's 500 (S&amp;P500) </a:t>
            </a:r>
            <a:r>
              <a:rPr lang="ar-SA" dirty="0" err="1"/>
              <a:t>که</a:t>
            </a:r>
            <a:r>
              <a:rPr lang="ar-SA" dirty="0"/>
              <a:t> شامل 500 </a:t>
            </a:r>
            <a:r>
              <a:rPr lang="ar-SA" dirty="0" err="1"/>
              <a:t>شرکت</a:t>
            </a:r>
            <a:r>
              <a:rPr lang="ar-SA" dirty="0"/>
              <a:t> </a:t>
            </a:r>
            <a:r>
              <a:rPr lang="ar-SA" dirty="0" err="1"/>
              <a:t>بزرگ</a:t>
            </a:r>
            <a:r>
              <a:rPr lang="ar-SA" dirty="0"/>
              <a:t> </a:t>
            </a:r>
            <a:r>
              <a:rPr lang="ar-SA" dirty="0" err="1"/>
              <a:t>آمریکا</a:t>
            </a:r>
            <a:r>
              <a:rPr lang="ar-SA" dirty="0"/>
              <a:t> هست، </a:t>
            </a:r>
            <a:r>
              <a:rPr lang="ar-SA" dirty="0" err="1"/>
              <a:t>استفاده</a:t>
            </a:r>
            <a:r>
              <a:rPr lang="ar-SA" dirty="0"/>
              <a:t> </a:t>
            </a:r>
            <a:r>
              <a:rPr lang="ar-SA" dirty="0" err="1"/>
              <a:t>کردیم</a:t>
            </a:r>
            <a:r>
              <a:rPr lang="ar-SA" dirty="0"/>
              <a:t>. داده ما شامل ۴۶۸ سهم از سال ۲۰۰۷ </a:t>
            </a:r>
            <a:r>
              <a:rPr lang="ar-SA" dirty="0" err="1"/>
              <a:t>الی</a:t>
            </a:r>
            <a:r>
              <a:rPr lang="ar-SA" dirty="0"/>
              <a:t> اواسط ۲۰۱۹ است.</a:t>
            </a:r>
          </a:p>
          <a:p>
            <a:endParaRPr lang="ar-SA" dirty="0"/>
          </a:p>
          <a:p>
            <a:r>
              <a:rPr lang="ar-SA" dirty="0"/>
              <a:t>در </a:t>
            </a:r>
            <a:r>
              <a:rPr lang="ar-SA" dirty="0" err="1"/>
              <a:t>ابتدا</a:t>
            </a:r>
            <a:r>
              <a:rPr lang="ar-SA" dirty="0"/>
              <a:t> لازم است </a:t>
            </a:r>
            <a:r>
              <a:rPr lang="ar-SA" dirty="0" err="1"/>
              <a:t>که</a:t>
            </a:r>
            <a:r>
              <a:rPr lang="ar-SA" dirty="0"/>
              <a:t> </a:t>
            </a:r>
            <a:r>
              <a:rPr lang="ar-SA" dirty="0" err="1"/>
              <a:t>یک</a:t>
            </a:r>
            <a:r>
              <a:rPr lang="ar-SA" dirty="0"/>
              <a:t> </a:t>
            </a:r>
            <a:r>
              <a:rPr lang="ar-SA" dirty="0" err="1"/>
              <a:t>چارچوب</a:t>
            </a:r>
            <a:r>
              <a:rPr lang="ar-SA" dirty="0"/>
              <a:t> </a:t>
            </a:r>
            <a:r>
              <a:rPr lang="ar-SA" dirty="0" err="1"/>
              <a:t>مختصاتی</a:t>
            </a:r>
            <a:r>
              <a:rPr lang="ar-SA" dirty="0"/>
              <a:t> </a:t>
            </a:r>
            <a:r>
              <a:rPr lang="ar-SA" dirty="0" err="1"/>
              <a:t>معرفی</a:t>
            </a:r>
            <a:r>
              <a:rPr lang="ar-SA" dirty="0"/>
              <a:t> </a:t>
            </a:r>
            <a:r>
              <a:rPr lang="ar-SA" dirty="0" err="1"/>
              <a:t>کنیم</a:t>
            </a:r>
            <a:r>
              <a:rPr lang="ar-SA" dirty="0"/>
              <a:t> تا </a:t>
            </a:r>
            <a:r>
              <a:rPr lang="ar-SA" dirty="0" err="1"/>
              <a:t>رفتار</a:t>
            </a:r>
            <a:r>
              <a:rPr lang="ar-SA" dirty="0"/>
              <a:t> </a:t>
            </a:r>
            <a:r>
              <a:rPr lang="ar-SA" dirty="0" err="1"/>
              <a:t>های</a:t>
            </a:r>
            <a:r>
              <a:rPr lang="ar-SA" dirty="0"/>
              <a:t> </a:t>
            </a:r>
            <a:r>
              <a:rPr lang="ar-SA" dirty="0" err="1"/>
              <a:t>جمعی</a:t>
            </a:r>
            <a:r>
              <a:rPr lang="ar-SA" dirty="0"/>
              <a:t> سهام را </a:t>
            </a:r>
            <a:r>
              <a:rPr lang="ar-SA" dirty="0" err="1"/>
              <a:t>بررسی</a:t>
            </a:r>
            <a:r>
              <a:rPr lang="ar-SA" dirty="0"/>
              <a:t> </a:t>
            </a:r>
            <a:r>
              <a:rPr lang="ar-SA" dirty="0" err="1"/>
              <a:t>کنیم</a:t>
            </a:r>
            <a:r>
              <a:rPr lang="fa-IR" dirty="0"/>
              <a:t>. </a:t>
            </a:r>
            <a:endParaRPr lang="en-US" dirty="0"/>
          </a:p>
        </p:txBody>
      </p:sp>
      <p:pic>
        <p:nvPicPr>
          <p:cNvPr id="5" name="Picture 4">
            <a:extLst>
              <a:ext uri="{FF2B5EF4-FFF2-40B4-BE49-F238E27FC236}">
                <a16:creationId xmlns:a16="http://schemas.microsoft.com/office/drawing/2014/main" id="{D6DB0780-1FAD-AE45-9FFE-4FA698956998}"/>
              </a:ext>
            </a:extLst>
          </p:cNvPr>
          <p:cNvPicPr>
            <a:picLocks noChangeAspect="1"/>
          </p:cNvPicPr>
          <p:nvPr/>
        </p:nvPicPr>
        <p:blipFill>
          <a:blip r:embed="rId2"/>
          <a:stretch>
            <a:fillRect/>
          </a:stretch>
        </p:blipFill>
        <p:spPr>
          <a:xfrm>
            <a:off x="3365499" y="4431159"/>
            <a:ext cx="5461000" cy="342900"/>
          </a:xfrm>
          <a:prstGeom prst="rect">
            <a:avLst/>
          </a:prstGeom>
        </p:spPr>
      </p:pic>
      <p:pic>
        <p:nvPicPr>
          <p:cNvPr id="7" name="Picture 6">
            <a:extLst>
              <a:ext uri="{FF2B5EF4-FFF2-40B4-BE49-F238E27FC236}">
                <a16:creationId xmlns:a16="http://schemas.microsoft.com/office/drawing/2014/main" id="{61E46451-1F77-9B45-BC2D-F8A322F9151D}"/>
              </a:ext>
            </a:extLst>
          </p:cNvPr>
          <p:cNvPicPr>
            <a:picLocks noChangeAspect="1"/>
          </p:cNvPicPr>
          <p:nvPr/>
        </p:nvPicPr>
        <p:blipFill>
          <a:blip r:embed="rId3"/>
          <a:stretch>
            <a:fillRect/>
          </a:stretch>
        </p:blipFill>
        <p:spPr>
          <a:xfrm>
            <a:off x="4051299" y="5059716"/>
            <a:ext cx="4089400" cy="342900"/>
          </a:xfrm>
          <a:prstGeom prst="rect">
            <a:avLst/>
          </a:prstGeom>
        </p:spPr>
      </p:pic>
    </p:spTree>
    <p:extLst>
      <p:ext uri="{BB962C8B-B14F-4D97-AF65-F5344CB8AC3E}">
        <p14:creationId xmlns:p14="http://schemas.microsoft.com/office/powerpoint/2010/main" val="1182580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12702-1E9A-5D4B-AC1A-1A90019C9EFE}"/>
              </a:ext>
            </a:extLst>
          </p:cNvPr>
          <p:cNvSpPr>
            <a:spLocks noGrp="1"/>
          </p:cNvSpPr>
          <p:nvPr>
            <p:ph type="title"/>
          </p:nvPr>
        </p:nvSpPr>
        <p:spPr/>
        <p:txBody>
          <a:bodyPr/>
          <a:lstStyle/>
          <a:p>
            <a:r>
              <a:rPr lang="fa-IR" dirty="0"/>
              <a:t>پیاده سازی چارچوب </a:t>
            </a:r>
            <a:r>
              <a:rPr lang="fa-IR" dirty="0" err="1"/>
              <a:t>ویچک</a:t>
            </a:r>
            <a:r>
              <a:rPr lang="fa-IR" dirty="0"/>
              <a:t> در بازار سهام </a:t>
            </a:r>
            <a:r>
              <a:rPr lang="en-US" dirty="0" err="1"/>
              <a:t>Dow&amp;Jones</a:t>
            </a:r>
            <a:endParaRPr lang="en-US" dirty="0"/>
          </a:p>
        </p:txBody>
      </p:sp>
      <p:pic>
        <p:nvPicPr>
          <p:cNvPr id="6" name="Content Placeholder 5">
            <a:extLst>
              <a:ext uri="{FF2B5EF4-FFF2-40B4-BE49-F238E27FC236}">
                <a16:creationId xmlns:a16="http://schemas.microsoft.com/office/drawing/2014/main" id="{BEFF7DE2-483B-0542-AA36-C455A91415CF}"/>
              </a:ext>
            </a:extLst>
          </p:cNvPr>
          <p:cNvPicPr>
            <a:picLocks noGrp="1" noChangeAspect="1"/>
          </p:cNvPicPr>
          <p:nvPr>
            <p:ph idx="1"/>
          </p:nvPr>
        </p:nvPicPr>
        <p:blipFill>
          <a:blip r:embed="rId2"/>
          <a:stretch>
            <a:fillRect/>
          </a:stretch>
        </p:blipFill>
        <p:spPr>
          <a:xfrm>
            <a:off x="3163162" y="2320155"/>
            <a:ext cx="5865674" cy="3636963"/>
          </a:xfrm>
        </p:spPr>
      </p:pic>
    </p:spTree>
    <p:extLst>
      <p:ext uri="{BB962C8B-B14F-4D97-AF65-F5344CB8AC3E}">
        <p14:creationId xmlns:p14="http://schemas.microsoft.com/office/powerpoint/2010/main" val="123247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F3BF1FD-B4EC-A84C-9CDD-D5E524FBC246}"/>
              </a:ext>
            </a:extLst>
          </p:cNvPr>
          <p:cNvPicPr>
            <a:picLocks noChangeAspect="1"/>
          </p:cNvPicPr>
          <p:nvPr/>
        </p:nvPicPr>
        <p:blipFill>
          <a:blip r:embed="rId2"/>
          <a:stretch>
            <a:fillRect/>
          </a:stretch>
        </p:blipFill>
        <p:spPr>
          <a:xfrm>
            <a:off x="830638" y="1953087"/>
            <a:ext cx="4075665" cy="4904913"/>
          </a:xfrm>
          <a:prstGeom prst="rect">
            <a:avLst/>
          </a:prstGeom>
        </p:spPr>
      </p:pic>
      <p:sp>
        <p:nvSpPr>
          <p:cNvPr id="2" name="Title 1">
            <a:extLst>
              <a:ext uri="{FF2B5EF4-FFF2-40B4-BE49-F238E27FC236}">
                <a16:creationId xmlns:a16="http://schemas.microsoft.com/office/drawing/2014/main" id="{A541FB32-A9F6-8A40-BF9E-03DB607BA54C}"/>
              </a:ext>
            </a:extLst>
          </p:cNvPr>
          <p:cNvSpPr>
            <a:spLocks noGrp="1"/>
          </p:cNvSpPr>
          <p:nvPr>
            <p:ph type="title"/>
          </p:nvPr>
        </p:nvSpPr>
        <p:spPr/>
        <p:txBody>
          <a:bodyPr/>
          <a:lstStyle/>
          <a:p>
            <a:pPr algn="r" defTabSz="457200" rtl="0" eaLnBrk="1" latinLnBrk="0" hangingPunct="1">
              <a:spcBef>
                <a:spcPct val="0"/>
              </a:spcBef>
              <a:buNone/>
            </a:pPr>
            <a:r>
              <a:rPr lang="fa-IR" dirty="0"/>
              <a:t>نتایج</a:t>
            </a:r>
            <a:endParaRPr lang="en-US" dirty="0"/>
          </a:p>
        </p:txBody>
      </p:sp>
      <p:sp>
        <p:nvSpPr>
          <p:cNvPr id="3" name="Content Placeholder 2">
            <a:extLst>
              <a:ext uri="{FF2B5EF4-FFF2-40B4-BE49-F238E27FC236}">
                <a16:creationId xmlns:a16="http://schemas.microsoft.com/office/drawing/2014/main" id="{83D5EB4D-334C-C744-9D39-0602262204C5}"/>
              </a:ext>
            </a:extLst>
          </p:cNvPr>
          <p:cNvSpPr>
            <a:spLocks noGrp="1"/>
          </p:cNvSpPr>
          <p:nvPr>
            <p:ph idx="1"/>
          </p:nvPr>
        </p:nvSpPr>
        <p:spPr>
          <a:xfrm>
            <a:off x="6267635" y="2222287"/>
            <a:ext cx="5105650" cy="3636511"/>
          </a:xfrm>
        </p:spPr>
        <p:txBody>
          <a:bodyPr/>
          <a:lstStyle/>
          <a:p>
            <a:r>
              <a:rPr lang="ar-SA" dirty="0"/>
              <a:t>در </a:t>
            </a:r>
            <a:r>
              <a:rPr lang="ar-SA" dirty="0" err="1"/>
              <a:t>شکل</a:t>
            </a:r>
            <a:r>
              <a:rPr lang="en-US" dirty="0"/>
              <a:t> </a:t>
            </a:r>
            <a:r>
              <a:rPr lang="fa-IR" dirty="0"/>
              <a:t>روبرو </a:t>
            </a:r>
            <a:r>
              <a:rPr lang="ar-SA" dirty="0"/>
              <a:t>هر </a:t>
            </a:r>
            <a:r>
              <a:rPr lang="ar-SA" dirty="0" err="1"/>
              <a:t>یک</a:t>
            </a:r>
            <a:r>
              <a:rPr lang="ar-SA" dirty="0"/>
              <a:t> از </a:t>
            </a:r>
            <a:r>
              <a:rPr lang="ar-SA" dirty="0" err="1"/>
              <a:t>نمودار</a:t>
            </a:r>
            <a:r>
              <a:rPr lang="ar-SA" dirty="0"/>
              <a:t> ها </a:t>
            </a:r>
            <a:r>
              <a:rPr lang="ar-SA" dirty="0" err="1"/>
              <a:t>نمایانگر</a:t>
            </a:r>
            <a:r>
              <a:rPr lang="ar-SA" dirty="0"/>
              <a:t> </a:t>
            </a:r>
            <a:r>
              <a:rPr lang="ar-SA" dirty="0" err="1"/>
              <a:t>بردار</a:t>
            </a:r>
            <a:r>
              <a:rPr lang="ar-SA" dirty="0"/>
              <a:t> سرعت </a:t>
            </a:r>
            <a:r>
              <a:rPr lang="ar-SA" dirty="0" err="1"/>
              <a:t>یکی</a:t>
            </a:r>
            <a:r>
              <a:rPr lang="ar-SA" dirty="0"/>
              <a:t> از ۴۶۸ سهم در روز </a:t>
            </a:r>
            <a:r>
              <a:rPr lang="ar-SA" dirty="0" err="1"/>
              <a:t>های</a:t>
            </a:r>
            <a:r>
              <a:rPr lang="ar-SA" dirty="0"/>
              <a:t> مشخص شده است </a:t>
            </a:r>
            <a:r>
              <a:rPr lang="ar-SA" dirty="0" err="1"/>
              <a:t>که</a:t>
            </a:r>
            <a:r>
              <a:rPr lang="ar-SA" dirty="0"/>
              <a:t> </a:t>
            </a:r>
            <a:r>
              <a:rPr lang="ar-SA" dirty="0" err="1"/>
              <a:t>با</a:t>
            </a:r>
            <a:r>
              <a:rPr lang="ar-SA" dirty="0"/>
              <a:t> توجه به </a:t>
            </a:r>
            <a:r>
              <a:rPr lang="ar-SA" dirty="0" err="1"/>
              <a:t>تاریخچه</a:t>
            </a:r>
            <a:r>
              <a:rPr lang="ar-SA" dirty="0"/>
              <a:t> سهام </a:t>
            </a:r>
            <a:r>
              <a:rPr lang="ar-SA" dirty="0" err="1"/>
              <a:t>روزهای</a:t>
            </a:r>
            <a:r>
              <a:rPr lang="ar-SA" dirty="0"/>
              <a:t> مشخص شده روز </a:t>
            </a:r>
            <a:r>
              <a:rPr lang="ar-SA" dirty="0" err="1"/>
              <a:t>عادی</a:t>
            </a:r>
            <a:r>
              <a:rPr lang="ar-SA" dirty="0"/>
              <a:t> و </a:t>
            </a:r>
            <a:r>
              <a:rPr lang="ar-SA" dirty="0" err="1"/>
              <a:t>بحرانی</a:t>
            </a:r>
            <a:r>
              <a:rPr lang="ar-SA" dirty="0"/>
              <a:t> در بازار سهام بوده است</a:t>
            </a:r>
            <a:r>
              <a:rPr lang="en-US" dirty="0"/>
              <a:t>.</a:t>
            </a:r>
            <a:endParaRPr lang="fa-IR" dirty="0"/>
          </a:p>
          <a:p>
            <a:endParaRPr lang="fa-IR" dirty="0"/>
          </a:p>
          <a:p>
            <a:r>
              <a:rPr lang="ar-SA" dirty="0" err="1"/>
              <a:t>این</a:t>
            </a:r>
            <a:r>
              <a:rPr lang="ar-SA" dirty="0"/>
              <a:t> مشاهدات نشان </a:t>
            </a:r>
            <a:r>
              <a:rPr lang="ar-SA" dirty="0" err="1"/>
              <a:t>دهنده</a:t>
            </a:r>
            <a:r>
              <a:rPr lang="ar-SA" dirty="0"/>
              <a:t> بروز </a:t>
            </a:r>
            <a:r>
              <a:rPr lang="ar-SA" dirty="0" err="1"/>
              <a:t>رفتار</a:t>
            </a:r>
            <a:r>
              <a:rPr lang="ar-SA" dirty="0"/>
              <a:t> </a:t>
            </a:r>
            <a:r>
              <a:rPr lang="ar-SA" dirty="0" err="1"/>
              <a:t>جمعی</a:t>
            </a:r>
            <a:r>
              <a:rPr lang="ar-SA" dirty="0"/>
              <a:t> در بازار </a:t>
            </a:r>
            <a:r>
              <a:rPr lang="ar-SA" dirty="0" err="1"/>
              <a:t>سرمایه</a:t>
            </a:r>
            <a:r>
              <a:rPr lang="ar-SA" dirty="0"/>
              <a:t> در </a:t>
            </a:r>
            <a:r>
              <a:rPr lang="ar-SA" dirty="0" err="1"/>
              <a:t>هنگام</a:t>
            </a:r>
            <a:r>
              <a:rPr lang="ar-SA" dirty="0"/>
              <a:t> بحران ها بر اساس </a:t>
            </a:r>
            <a:r>
              <a:rPr lang="ar-SA" dirty="0" err="1"/>
              <a:t>چارچوب</a:t>
            </a:r>
            <a:r>
              <a:rPr lang="ar-SA" dirty="0"/>
              <a:t> </a:t>
            </a:r>
            <a:r>
              <a:rPr lang="ar-SA" dirty="0" err="1"/>
              <a:t>ویچک</a:t>
            </a:r>
            <a:r>
              <a:rPr lang="ar-SA" dirty="0"/>
              <a:t> </a:t>
            </a:r>
            <a:r>
              <a:rPr lang="ar-SA" dirty="0" err="1"/>
              <a:t>هستیم</a:t>
            </a:r>
            <a:r>
              <a:rPr lang="ar-SA" dirty="0"/>
              <a:t>.</a:t>
            </a:r>
            <a:r>
              <a:rPr lang="en-US" dirty="0"/>
              <a:t> </a:t>
            </a:r>
          </a:p>
        </p:txBody>
      </p:sp>
      <p:pic>
        <p:nvPicPr>
          <p:cNvPr id="5" name="Picture 4">
            <a:extLst>
              <a:ext uri="{FF2B5EF4-FFF2-40B4-BE49-F238E27FC236}">
                <a16:creationId xmlns:a16="http://schemas.microsoft.com/office/drawing/2014/main" id="{742C945A-8AB0-2D43-AA02-9F870BA71401}"/>
              </a:ext>
            </a:extLst>
          </p:cNvPr>
          <p:cNvPicPr>
            <a:picLocks noChangeAspect="1"/>
          </p:cNvPicPr>
          <p:nvPr/>
        </p:nvPicPr>
        <p:blipFill rotWithShape="1">
          <a:blip r:embed="rId3"/>
          <a:srcRect l="3358" r="47564" b="8530"/>
          <a:stretch/>
        </p:blipFill>
        <p:spPr>
          <a:xfrm>
            <a:off x="992105" y="3066431"/>
            <a:ext cx="1899086" cy="2274438"/>
          </a:xfrm>
          <a:prstGeom prst="rect">
            <a:avLst/>
          </a:prstGeom>
        </p:spPr>
      </p:pic>
      <p:pic>
        <p:nvPicPr>
          <p:cNvPr id="8" name="Picture 7">
            <a:extLst>
              <a:ext uri="{FF2B5EF4-FFF2-40B4-BE49-F238E27FC236}">
                <a16:creationId xmlns:a16="http://schemas.microsoft.com/office/drawing/2014/main" id="{CEBB0BAB-0145-DB49-A030-B11F9551B064}"/>
              </a:ext>
            </a:extLst>
          </p:cNvPr>
          <p:cNvPicPr>
            <a:picLocks noChangeAspect="1"/>
          </p:cNvPicPr>
          <p:nvPr/>
        </p:nvPicPr>
        <p:blipFill rotWithShape="1">
          <a:blip r:embed="rId3"/>
          <a:srcRect l="52023" t="53" b="9422"/>
          <a:stretch/>
        </p:blipFill>
        <p:spPr>
          <a:xfrm>
            <a:off x="2879831" y="3066431"/>
            <a:ext cx="1875804" cy="2274438"/>
          </a:xfrm>
          <a:prstGeom prst="rect">
            <a:avLst/>
          </a:prstGeom>
        </p:spPr>
      </p:pic>
    </p:spTree>
    <p:extLst>
      <p:ext uri="{BB962C8B-B14F-4D97-AF65-F5344CB8AC3E}">
        <p14:creationId xmlns:p14="http://schemas.microsoft.com/office/powerpoint/2010/main" val="616451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4.79167E-6 -2.96296E-6 L -4.79167E-6 -0.15995 " pathEditMode="relative" rAng="0" ptsTypes="AA">
                                      <p:cBhvr>
                                        <p:cTn id="6" dur="2000" fill="hold"/>
                                        <p:tgtEl>
                                          <p:spTgt spid="5"/>
                                        </p:tgtEl>
                                        <p:attrNameLst>
                                          <p:attrName>ppt_x</p:attrName>
                                          <p:attrName>ppt_y</p:attrName>
                                        </p:attrNameLst>
                                      </p:cBhvr>
                                      <p:rCtr x="0" y="-8009"/>
                                    </p:animMotion>
                                  </p:childTnLst>
                                </p:cTn>
                              </p:par>
                              <p:par>
                                <p:cTn id="7" presetID="42" presetClass="path" presetSubtype="0" accel="50000" decel="50000" fill="hold" nodeType="withEffect">
                                  <p:stCondLst>
                                    <p:cond delay="0"/>
                                  </p:stCondLst>
                                  <p:childTnLst>
                                    <p:animMotion origin="layout" path="M -1.04167E-6 -2.96296E-6 L -1.04167E-6 0.18866 " pathEditMode="relative" rAng="0" ptsTypes="AA">
                                      <p:cBhvr>
                                        <p:cTn id="8" dur="2000" fill="hold"/>
                                        <p:tgtEl>
                                          <p:spTgt spid="8"/>
                                        </p:tgtEl>
                                        <p:attrNameLst>
                                          <p:attrName>ppt_x</p:attrName>
                                          <p:attrName>ppt_y</p:attrName>
                                        </p:attrNameLst>
                                      </p:cBhvr>
                                      <p:rCtr x="0" y="9421"/>
                                    </p:animMotion>
                                  </p:childTnLst>
                                </p:cTn>
                              </p:par>
                              <p:par>
                                <p:cTn id="9" presetID="1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12" dur="500"/>
                                        <p:tgtEl>
                                          <p:spTgt spid="3">
                                            <p:txEl>
                                              <p:pRg st="2" end="2"/>
                                            </p:txEl>
                                          </p:spTgt>
                                        </p:tgtEl>
                                      </p:cBhvr>
                                    </p:animEffect>
                                  </p:childTnLst>
                                </p:cTn>
                              </p:par>
                            </p:childTnLst>
                          </p:cTn>
                        </p:par>
                        <p:par>
                          <p:cTn id="13" fill="hold">
                            <p:stCondLst>
                              <p:cond delay="2000"/>
                            </p:stCondLst>
                            <p:childTnLst>
                              <p:par>
                                <p:cTn id="14" presetID="14" presetClass="entr" presetSubtype="1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1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A4AEE-2149-3F44-B518-62BA83788182}"/>
              </a:ext>
            </a:extLst>
          </p:cNvPr>
          <p:cNvSpPr>
            <a:spLocks noGrp="1"/>
          </p:cNvSpPr>
          <p:nvPr>
            <p:ph type="title"/>
          </p:nvPr>
        </p:nvSpPr>
        <p:spPr/>
        <p:txBody>
          <a:bodyPr/>
          <a:lstStyle/>
          <a:p>
            <a:pPr algn="r" defTabSz="457200" rtl="0" eaLnBrk="1" latinLnBrk="0" hangingPunct="1">
              <a:spcBef>
                <a:spcPct val="0"/>
              </a:spcBef>
              <a:buNone/>
            </a:pPr>
            <a:r>
              <a:rPr lang="fa-IR" dirty="0"/>
              <a:t>نتایج</a:t>
            </a:r>
            <a:endParaRPr lang="en-US" dirty="0"/>
          </a:p>
        </p:txBody>
      </p:sp>
      <p:sp>
        <p:nvSpPr>
          <p:cNvPr id="3" name="Content Placeholder 2">
            <a:extLst>
              <a:ext uri="{FF2B5EF4-FFF2-40B4-BE49-F238E27FC236}">
                <a16:creationId xmlns:a16="http://schemas.microsoft.com/office/drawing/2014/main" id="{29CDFA52-A579-A744-BF3D-D87DE74552CA}"/>
              </a:ext>
            </a:extLst>
          </p:cNvPr>
          <p:cNvSpPr>
            <a:spLocks noGrp="1"/>
          </p:cNvSpPr>
          <p:nvPr>
            <p:ph idx="1"/>
          </p:nvPr>
        </p:nvSpPr>
        <p:spPr>
          <a:xfrm>
            <a:off x="6096000" y="2222287"/>
            <a:ext cx="5277286" cy="4188525"/>
          </a:xfrm>
        </p:spPr>
        <p:txBody>
          <a:bodyPr>
            <a:normAutofit fontScale="92500" lnSpcReduction="20000"/>
          </a:bodyPr>
          <a:lstStyle/>
          <a:p>
            <a:r>
              <a:rPr lang="ar-SA" dirty="0"/>
              <a:t>حال </a:t>
            </a:r>
            <a:r>
              <a:rPr lang="ar-SA" dirty="0" err="1"/>
              <a:t>برای</a:t>
            </a:r>
            <a:r>
              <a:rPr lang="ar-SA" dirty="0"/>
              <a:t> </a:t>
            </a:r>
            <a:r>
              <a:rPr lang="ar-SA" dirty="0" err="1"/>
              <a:t>کمی</a:t>
            </a:r>
            <a:r>
              <a:rPr lang="ar-SA" dirty="0"/>
              <a:t> </a:t>
            </a:r>
            <a:r>
              <a:rPr lang="ar-SA" dirty="0" err="1"/>
              <a:t>سازی</a:t>
            </a:r>
            <a:r>
              <a:rPr lang="ar-SA" dirty="0"/>
              <a:t> </a:t>
            </a:r>
            <a:r>
              <a:rPr lang="ar-SA" dirty="0" err="1"/>
              <a:t>این</a:t>
            </a:r>
            <a:r>
              <a:rPr lang="ar-SA" dirty="0"/>
              <a:t> مشاهدات </a:t>
            </a:r>
            <a:r>
              <a:rPr lang="ar-SA" dirty="0" err="1"/>
              <a:t>میانگین</a:t>
            </a:r>
            <a:r>
              <a:rPr lang="ar-SA" dirty="0"/>
              <a:t> </a:t>
            </a:r>
            <a:r>
              <a:rPr lang="ar-SA" dirty="0" err="1"/>
              <a:t>زاویه</a:t>
            </a:r>
            <a:r>
              <a:rPr lang="ar-SA" dirty="0"/>
              <a:t> </a:t>
            </a:r>
            <a:r>
              <a:rPr lang="ar-SA" dirty="0" err="1"/>
              <a:t>بردار</a:t>
            </a:r>
            <a:r>
              <a:rPr lang="ar-SA" dirty="0"/>
              <a:t> هر زوج سهم را محاسبه </a:t>
            </a:r>
            <a:r>
              <a:rPr lang="ar-SA" dirty="0" err="1"/>
              <a:t>کردیم</a:t>
            </a:r>
            <a:r>
              <a:rPr lang="ar-SA" dirty="0"/>
              <a:t> و </a:t>
            </a:r>
            <a:r>
              <a:rPr lang="ar-SA" dirty="0" err="1"/>
              <a:t>توزیع</a:t>
            </a:r>
            <a:r>
              <a:rPr lang="ar-SA" dirty="0"/>
              <a:t> آن را در </a:t>
            </a:r>
            <a:r>
              <a:rPr lang="ar-SA" dirty="0" err="1"/>
              <a:t>روزهای</a:t>
            </a:r>
            <a:r>
              <a:rPr lang="ar-SA" dirty="0"/>
              <a:t> </a:t>
            </a:r>
            <a:r>
              <a:rPr lang="ar-SA" dirty="0" err="1"/>
              <a:t>عادی</a:t>
            </a:r>
            <a:r>
              <a:rPr lang="ar-SA" dirty="0"/>
              <a:t> و </a:t>
            </a:r>
            <a:r>
              <a:rPr lang="ar-SA" dirty="0" err="1"/>
              <a:t>بحرانی</a:t>
            </a:r>
            <a:r>
              <a:rPr lang="ar-SA" dirty="0"/>
              <a:t> </a:t>
            </a:r>
            <a:r>
              <a:rPr lang="ar-SA" dirty="0" err="1"/>
              <a:t>با</a:t>
            </a:r>
            <a:r>
              <a:rPr lang="ar-SA" dirty="0"/>
              <a:t> هم </a:t>
            </a:r>
            <a:r>
              <a:rPr lang="ar-SA" dirty="0" err="1"/>
              <a:t>مقایسه</a:t>
            </a:r>
            <a:r>
              <a:rPr lang="ar-SA" dirty="0"/>
              <a:t> </a:t>
            </a:r>
            <a:r>
              <a:rPr lang="ar-SA" dirty="0" err="1"/>
              <a:t>کردیم</a:t>
            </a:r>
            <a:r>
              <a:rPr lang="en-US" dirty="0"/>
              <a:t>. </a:t>
            </a:r>
            <a:endParaRPr lang="fa-IR" dirty="0"/>
          </a:p>
          <a:p>
            <a:endParaRPr lang="fa-IR" dirty="0"/>
          </a:p>
          <a:p>
            <a:r>
              <a:rPr lang="ar-SA" dirty="0"/>
              <a:t>همان طور </a:t>
            </a:r>
            <a:r>
              <a:rPr lang="ar-SA" dirty="0" err="1"/>
              <a:t>که</a:t>
            </a:r>
            <a:r>
              <a:rPr lang="ar-SA" dirty="0"/>
              <a:t> در </a:t>
            </a:r>
            <a:r>
              <a:rPr lang="ar-SA" dirty="0" err="1"/>
              <a:t>شکل</a:t>
            </a:r>
            <a:r>
              <a:rPr lang="en-US" dirty="0"/>
              <a:t> </a:t>
            </a:r>
            <a:r>
              <a:rPr lang="ar-SA" dirty="0"/>
              <a:t>مشخص است، در روزها</a:t>
            </a:r>
            <a:r>
              <a:rPr lang="fa-IR" dirty="0" err="1"/>
              <a:t>ی</a:t>
            </a:r>
            <a:r>
              <a:rPr lang="fa-IR" dirty="0"/>
              <a:t> عادی</a:t>
            </a:r>
            <a:r>
              <a:rPr lang="ar-SA" dirty="0"/>
              <a:t>، </a:t>
            </a:r>
            <a:r>
              <a:rPr lang="ar-SA" dirty="0" err="1"/>
              <a:t>تمامی</a:t>
            </a:r>
            <a:r>
              <a:rPr lang="ar-SA" dirty="0"/>
              <a:t>  فضا در </a:t>
            </a:r>
            <a:r>
              <a:rPr lang="ar-SA" dirty="0" err="1"/>
              <a:t>اختیار</a:t>
            </a:r>
            <a:r>
              <a:rPr lang="ar-SA" dirty="0"/>
              <a:t> زوج سهم ها قرار دارد </a:t>
            </a:r>
            <a:r>
              <a:rPr lang="ar-SA" dirty="0" err="1"/>
              <a:t>ولی</a:t>
            </a:r>
            <a:r>
              <a:rPr lang="ar-SA" dirty="0"/>
              <a:t> در </a:t>
            </a:r>
            <a:r>
              <a:rPr lang="ar-SA" dirty="0" err="1"/>
              <a:t>روزهای</a:t>
            </a:r>
            <a:r>
              <a:rPr lang="ar-SA" dirty="0"/>
              <a:t> </a:t>
            </a:r>
            <a:r>
              <a:rPr lang="ar-SA" dirty="0" err="1"/>
              <a:t>بحرانی</a:t>
            </a:r>
            <a:r>
              <a:rPr lang="ar-SA" dirty="0"/>
              <a:t>، </a:t>
            </a:r>
            <a:r>
              <a:rPr lang="ar-SA" dirty="0" err="1"/>
              <a:t>فضای</a:t>
            </a:r>
            <a:r>
              <a:rPr lang="ar-SA" dirty="0"/>
              <a:t> در </a:t>
            </a:r>
            <a:r>
              <a:rPr lang="ar-SA" dirty="0" err="1"/>
              <a:t>اختیار</a:t>
            </a:r>
            <a:r>
              <a:rPr lang="ar-SA" dirty="0"/>
              <a:t> سهام به شدت محدود </a:t>
            </a:r>
            <a:r>
              <a:rPr lang="ar-SA" dirty="0" err="1"/>
              <a:t>می</a:t>
            </a:r>
            <a:r>
              <a:rPr lang="ar-SA" dirty="0"/>
              <a:t> شود </a:t>
            </a:r>
            <a:r>
              <a:rPr lang="ar-SA" dirty="0" err="1"/>
              <a:t>که</a:t>
            </a:r>
            <a:r>
              <a:rPr lang="ar-SA" dirty="0"/>
              <a:t> نشان </a:t>
            </a:r>
            <a:r>
              <a:rPr lang="ar-SA" dirty="0" err="1"/>
              <a:t>دهنده</a:t>
            </a:r>
            <a:r>
              <a:rPr lang="ar-SA" dirty="0"/>
              <a:t> هم </a:t>
            </a:r>
            <a:r>
              <a:rPr lang="ar-SA" dirty="0" err="1"/>
              <a:t>جهتی</a:t>
            </a:r>
            <a:r>
              <a:rPr lang="ar-SA" dirty="0"/>
              <a:t> زوج سهم هاست. </a:t>
            </a:r>
            <a:endParaRPr lang="en-US" dirty="0"/>
          </a:p>
          <a:p>
            <a:endParaRPr lang="en-US" dirty="0"/>
          </a:p>
          <a:p>
            <a:r>
              <a:rPr lang="ar-SA" dirty="0"/>
              <a:t>همان طور </a:t>
            </a:r>
            <a:r>
              <a:rPr lang="ar-SA" dirty="0" err="1"/>
              <a:t>که</a:t>
            </a:r>
            <a:r>
              <a:rPr lang="ar-SA" dirty="0"/>
              <a:t> در </a:t>
            </a:r>
            <a:r>
              <a:rPr lang="ar-SA" dirty="0" err="1"/>
              <a:t>نمودار</a:t>
            </a:r>
            <a:r>
              <a:rPr lang="ar-SA" dirty="0"/>
              <a:t> </a:t>
            </a:r>
            <a:r>
              <a:rPr lang="ar-SA" dirty="0" err="1"/>
              <a:t>دیده</a:t>
            </a:r>
            <a:r>
              <a:rPr lang="ar-SA" dirty="0"/>
              <a:t> </a:t>
            </a:r>
            <a:r>
              <a:rPr lang="ar-SA" dirty="0" err="1"/>
              <a:t>می</a:t>
            </a:r>
            <a:r>
              <a:rPr lang="ar-SA" dirty="0"/>
              <a:t> شود در </a:t>
            </a:r>
            <a:r>
              <a:rPr lang="ar-SA" dirty="0" err="1"/>
              <a:t>روزهای</a:t>
            </a:r>
            <a:r>
              <a:rPr lang="ar-SA" dirty="0"/>
              <a:t> </a:t>
            </a:r>
            <a:r>
              <a:rPr lang="ar-SA" dirty="0" err="1"/>
              <a:t>عادی</a:t>
            </a:r>
            <a:r>
              <a:rPr lang="ar-SA" dirty="0"/>
              <a:t> </a:t>
            </a:r>
            <a:r>
              <a:rPr lang="ar-SA" dirty="0" err="1"/>
              <a:t>سامانه</a:t>
            </a:r>
            <a:r>
              <a:rPr lang="ar-SA" dirty="0"/>
              <a:t> </a:t>
            </a:r>
            <a:r>
              <a:rPr lang="ar-SA" dirty="0" err="1"/>
              <a:t>دارای</a:t>
            </a:r>
            <a:r>
              <a:rPr lang="ar-SA" dirty="0"/>
              <a:t> </a:t>
            </a:r>
            <a:r>
              <a:rPr lang="ar-SA" dirty="0" err="1"/>
              <a:t>زیر</a:t>
            </a:r>
            <a:r>
              <a:rPr lang="ar-SA" dirty="0"/>
              <a:t> </a:t>
            </a:r>
            <a:r>
              <a:rPr lang="ar-SA" dirty="0" err="1"/>
              <a:t>ساختار</a:t>
            </a:r>
            <a:r>
              <a:rPr lang="ar-SA" dirty="0"/>
              <a:t> </a:t>
            </a:r>
            <a:r>
              <a:rPr lang="ar-SA" dirty="0" err="1"/>
              <a:t>هایی</a:t>
            </a:r>
            <a:r>
              <a:rPr lang="ar-SA" dirty="0"/>
              <a:t> است </a:t>
            </a:r>
            <a:r>
              <a:rPr lang="ar-SA" dirty="0" err="1"/>
              <a:t>که</a:t>
            </a:r>
            <a:r>
              <a:rPr lang="ar-SA" dirty="0"/>
              <a:t> در </a:t>
            </a:r>
            <a:r>
              <a:rPr lang="ar-SA" dirty="0" err="1"/>
              <a:t>دینامیک</a:t>
            </a:r>
            <a:r>
              <a:rPr lang="ar-SA" dirty="0"/>
              <a:t> </a:t>
            </a:r>
            <a:r>
              <a:rPr lang="ar-SA" dirty="0" err="1"/>
              <a:t>رفتار</a:t>
            </a:r>
            <a:r>
              <a:rPr lang="ar-SA" dirty="0"/>
              <a:t> </a:t>
            </a:r>
            <a:r>
              <a:rPr lang="ar-SA" dirty="0" err="1"/>
              <a:t>جمعی</a:t>
            </a:r>
            <a:r>
              <a:rPr lang="ar-SA" dirty="0"/>
              <a:t> </a:t>
            </a:r>
            <a:r>
              <a:rPr lang="ar-SA" dirty="0" err="1"/>
              <a:t>سامانه</a:t>
            </a:r>
            <a:r>
              <a:rPr lang="ar-SA" dirty="0"/>
              <a:t> نقش </a:t>
            </a:r>
            <a:r>
              <a:rPr lang="ar-SA" dirty="0" err="1"/>
              <a:t>کلیدی</a:t>
            </a:r>
            <a:r>
              <a:rPr lang="ar-SA" dirty="0"/>
              <a:t> </a:t>
            </a:r>
            <a:r>
              <a:rPr lang="ar-SA" dirty="0" err="1"/>
              <a:t>بازی</a:t>
            </a:r>
            <a:r>
              <a:rPr lang="ar-SA" dirty="0"/>
              <a:t> </a:t>
            </a:r>
            <a:r>
              <a:rPr lang="ar-SA" dirty="0" err="1"/>
              <a:t>می</a:t>
            </a:r>
            <a:r>
              <a:rPr lang="ar-SA" dirty="0"/>
              <a:t> </a:t>
            </a:r>
            <a:r>
              <a:rPr lang="ar-SA" dirty="0" err="1"/>
              <a:t>کند</a:t>
            </a:r>
            <a:r>
              <a:rPr lang="ar-SA" dirty="0"/>
              <a:t>. به </a:t>
            </a:r>
            <a:r>
              <a:rPr lang="ar-SA" dirty="0" err="1"/>
              <a:t>همین</a:t>
            </a:r>
            <a:r>
              <a:rPr lang="ar-SA" dirty="0"/>
              <a:t> </a:t>
            </a:r>
            <a:r>
              <a:rPr lang="ar-SA" dirty="0" err="1"/>
              <a:t>دلیل</a:t>
            </a:r>
            <a:r>
              <a:rPr lang="ar-SA" dirty="0"/>
              <a:t> مدل ساده </a:t>
            </a:r>
            <a:r>
              <a:rPr lang="ar-SA" dirty="0" err="1"/>
              <a:t>ویچک</a:t>
            </a:r>
            <a:r>
              <a:rPr lang="ar-SA" dirty="0"/>
              <a:t> قادر به </a:t>
            </a:r>
            <a:r>
              <a:rPr lang="ar-SA" dirty="0" err="1"/>
              <a:t>شبیه</a:t>
            </a:r>
            <a:r>
              <a:rPr lang="ar-SA" dirty="0"/>
              <a:t> </a:t>
            </a:r>
            <a:r>
              <a:rPr lang="ar-SA" dirty="0" err="1"/>
              <a:t>سازی</a:t>
            </a:r>
            <a:r>
              <a:rPr lang="ar-SA" dirty="0"/>
              <a:t> تحولات </a:t>
            </a:r>
            <a:r>
              <a:rPr lang="ar-SA" dirty="0" err="1"/>
              <a:t>سامانه</a:t>
            </a:r>
            <a:r>
              <a:rPr lang="ar-SA" dirty="0"/>
              <a:t> </a:t>
            </a:r>
            <a:r>
              <a:rPr lang="ar-SA" dirty="0" err="1"/>
              <a:t>بازارهای</a:t>
            </a:r>
            <a:r>
              <a:rPr lang="ar-SA" dirty="0"/>
              <a:t> </a:t>
            </a:r>
            <a:r>
              <a:rPr lang="ar-SA" dirty="0" err="1"/>
              <a:t>مالی</a:t>
            </a:r>
            <a:r>
              <a:rPr lang="ar-SA" dirty="0"/>
              <a:t> </a:t>
            </a:r>
            <a:r>
              <a:rPr lang="ar-SA" dirty="0" err="1"/>
              <a:t>نیست</a:t>
            </a:r>
            <a:r>
              <a:rPr lang="ar-SA" dirty="0"/>
              <a:t>. </a:t>
            </a:r>
            <a:r>
              <a:rPr lang="ar-SA" dirty="0" err="1"/>
              <a:t>بنابراین</a:t>
            </a:r>
            <a:r>
              <a:rPr lang="ar-SA" dirty="0"/>
              <a:t> لازم است </a:t>
            </a:r>
            <a:r>
              <a:rPr lang="ar-SA" dirty="0" err="1"/>
              <a:t>که</a:t>
            </a:r>
            <a:r>
              <a:rPr lang="ar-SA" dirty="0"/>
              <a:t> در </a:t>
            </a:r>
            <a:r>
              <a:rPr lang="ar-SA" dirty="0" err="1"/>
              <a:t>گام</a:t>
            </a:r>
            <a:r>
              <a:rPr lang="ar-SA" dirty="0"/>
              <a:t> </a:t>
            </a:r>
            <a:r>
              <a:rPr lang="ar-SA" dirty="0" err="1"/>
              <a:t>بعدی</a:t>
            </a:r>
            <a:r>
              <a:rPr lang="ar-SA" dirty="0"/>
              <a:t> </a:t>
            </a:r>
            <a:r>
              <a:rPr lang="ar-SA" dirty="0" err="1"/>
              <a:t>با</a:t>
            </a:r>
            <a:r>
              <a:rPr lang="ar-SA" dirty="0"/>
              <a:t> </a:t>
            </a:r>
            <a:r>
              <a:rPr lang="ar-SA" dirty="0" err="1"/>
              <a:t>شناسایی</a:t>
            </a:r>
            <a:r>
              <a:rPr lang="ar-SA" dirty="0"/>
              <a:t> </a:t>
            </a:r>
            <a:r>
              <a:rPr lang="ar-SA" dirty="0" err="1"/>
              <a:t>این</a:t>
            </a:r>
            <a:r>
              <a:rPr lang="ar-SA" dirty="0"/>
              <a:t> </a:t>
            </a:r>
            <a:r>
              <a:rPr lang="ar-SA" dirty="0" err="1"/>
              <a:t>زیر</a:t>
            </a:r>
            <a:r>
              <a:rPr lang="ar-SA" dirty="0"/>
              <a:t> </a:t>
            </a:r>
            <a:r>
              <a:rPr lang="ar-SA" dirty="0" err="1"/>
              <a:t>ساختار</a:t>
            </a:r>
            <a:r>
              <a:rPr lang="ar-SA" dirty="0"/>
              <a:t> ها و روابط سهام در </a:t>
            </a:r>
            <a:r>
              <a:rPr lang="ar-SA" dirty="0" err="1"/>
              <a:t>این</a:t>
            </a:r>
            <a:r>
              <a:rPr lang="ar-SA" dirty="0"/>
              <a:t> </a:t>
            </a:r>
            <a:r>
              <a:rPr lang="ar-SA" dirty="0" err="1"/>
              <a:t>زیر</a:t>
            </a:r>
            <a:r>
              <a:rPr lang="ar-SA" dirty="0"/>
              <a:t> </a:t>
            </a:r>
            <a:r>
              <a:rPr lang="ar-SA" dirty="0" err="1"/>
              <a:t>ساختار</a:t>
            </a:r>
            <a:r>
              <a:rPr lang="ar-SA" dirty="0"/>
              <a:t> ها و </a:t>
            </a:r>
            <a:r>
              <a:rPr lang="ar-SA" dirty="0" err="1"/>
              <a:t>همچنین</a:t>
            </a:r>
            <a:r>
              <a:rPr lang="ar-SA" dirty="0"/>
              <a:t> بر </a:t>
            </a:r>
            <a:r>
              <a:rPr lang="ar-SA" dirty="0" err="1"/>
              <a:t>همکنش</a:t>
            </a:r>
            <a:r>
              <a:rPr lang="ar-SA" dirty="0"/>
              <a:t> خود </a:t>
            </a:r>
            <a:r>
              <a:rPr lang="ar-SA" dirty="0" err="1"/>
              <a:t>زیرساختار</a:t>
            </a:r>
            <a:r>
              <a:rPr lang="ar-SA" dirty="0"/>
              <a:t> ها </a:t>
            </a:r>
            <a:r>
              <a:rPr lang="ar-SA" dirty="0" err="1"/>
              <a:t>با</a:t>
            </a:r>
            <a:r>
              <a:rPr lang="ar-SA" dirty="0"/>
              <a:t> </a:t>
            </a:r>
            <a:r>
              <a:rPr lang="ar-SA" dirty="0" err="1"/>
              <a:t>یکدیگر</a:t>
            </a:r>
            <a:r>
              <a:rPr lang="ar-SA" dirty="0"/>
              <a:t> اقدام به توسعه </a:t>
            </a:r>
            <a:r>
              <a:rPr lang="ar-SA" dirty="0" err="1"/>
              <a:t>مدلی</a:t>
            </a:r>
            <a:r>
              <a:rPr lang="ar-SA" dirty="0"/>
              <a:t> </a:t>
            </a:r>
            <a:r>
              <a:rPr lang="ar-SA" dirty="0" err="1"/>
              <a:t>جدید</a:t>
            </a:r>
            <a:r>
              <a:rPr lang="ar-SA" dirty="0"/>
              <a:t> </a:t>
            </a:r>
            <a:r>
              <a:rPr lang="ar-SA" dirty="0" err="1"/>
              <a:t>نماییم</a:t>
            </a:r>
            <a:r>
              <a:rPr lang="ar-SA" dirty="0"/>
              <a:t>.</a:t>
            </a:r>
            <a:r>
              <a:rPr lang="en-US" dirty="0"/>
              <a:t> </a:t>
            </a:r>
          </a:p>
        </p:txBody>
      </p:sp>
      <p:pic>
        <p:nvPicPr>
          <p:cNvPr id="5" name="Picture 4">
            <a:extLst>
              <a:ext uri="{FF2B5EF4-FFF2-40B4-BE49-F238E27FC236}">
                <a16:creationId xmlns:a16="http://schemas.microsoft.com/office/drawing/2014/main" id="{F73C7E60-FB4B-5E4F-A48F-BF98574BD501}"/>
              </a:ext>
            </a:extLst>
          </p:cNvPr>
          <p:cNvPicPr>
            <a:picLocks noChangeAspect="1"/>
          </p:cNvPicPr>
          <p:nvPr/>
        </p:nvPicPr>
        <p:blipFill>
          <a:blip r:embed="rId2"/>
          <a:stretch>
            <a:fillRect/>
          </a:stretch>
        </p:blipFill>
        <p:spPr>
          <a:xfrm>
            <a:off x="500750" y="2538442"/>
            <a:ext cx="5497713" cy="3556213"/>
          </a:xfrm>
          <a:prstGeom prst="rect">
            <a:avLst/>
          </a:prstGeom>
        </p:spPr>
      </p:pic>
    </p:spTree>
    <p:extLst>
      <p:ext uri="{BB962C8B-B14F-4D97-AF65-F5344CB8AC3E}">
        <p14:creationId xmlns:p14="http://schemas.microsoft.com/office/powerpoint/2010/main" val="216291049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Custom 4">
      <a:dk1>
        <a:srgbClr val="FFFFFF"/>
      </a:dk1>
      <a:lt1>
        <a:srgbClr val="000000"/>
      </a:lt1>
      <a:dk2>
        <a:srgbClr val="FFFFFF"/>
      </a:dk2>
      <a:lt2>
        <a:srgbClr val="000000"/>
      </a:lt2>
      <a:accent1>
        <a:srgbClr val="00C29E"/>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docProps/app.xml><?xml version="1.0" encoding="utf-8"?>
<Properties xmlns="http://schemas.openxmlformats.org/officeDocument/2006/extended-properties" xmlns:vt="http://schemas.openxmlformats.org/officeDocument/2006/docPropsVTypes">
  <Template/>
  <TotalTime>714</TotalTime>
  <Words>758</Words>
  <Application>Microsoft Macintosh PowerPoint</Application>
  <PresentationFormat>Widescreen</PresentationFormat>
  <Paragraphs>54</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Century Gothic</vt:lpstr>
      <vt:lpstr>Wingdings 2</vt:lpstr>
      <vt:lpstr>X Nazanin</vt:lpstr>
      <vt:lpstr>X Titre</vt:lpstr>
      <vt:lpstr>Quotable</vt:lpstr>
      <vt:lpstr>رفتار جمعی سهام در بحرانهای مالی با روش ویچک</vt:lpstr>
      <vt:lpstr>چکیده</vt:lpstr>
      <vt:lpstr>حرکت جمعی</vt:lpstr>
      <vt:lpstr>چارچوب ویچک</vt:lpstr>
      <vt:lpstr>مدل ویچک</vt:lpstr>
      <vt:lpstr>پیاده سازی چارچوب ویچک در بازار سهام Dow&amp;Jones</vt:lpstr>
      <vt:lpstr>پیاده سازی چارچوب ویچک در بازار سهام Dow&amp;Jones</vt:lpstr>
      <vt:lpstr>نتایج</vt:lpstr>
      <vt:lpstr>نتایج</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رفتار جمعی سهام در بحرانهای مالی با روش ویچک</dc:title>
  <dc:creator>Ali</dc:creator>
  <cp:lastModifiedBy>Ali</cp:lastModifiedBy>
  <cp:revision>28</cp:revision>
  <dcterms:created xsi:type="dcterms:W3CDTF">2021-01-13T09:04:38Z</dcterms:created>
  <dcterms:modified xsi:type="dcterms:W3CDTF">2021-01-16T08:37:33Z</dcterms:modified>
</cp:coreProperties>
</file>