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71" autoAdjust="0"/>
    <p:restoredTop sz="94660"/>
  </p:normalViewPr>
  <p:slideViewPr>
    <p:cSldViewPr snapToGrid="0">
      <p:cViewPr varScale="1">
        <p:scale>
          <a:sx n="80" d="100"/>
          <a:sy n="80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84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437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476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681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261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572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68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121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010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822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B9F73-9EC9-49EC-ADE4-59FE820EA49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A4D52-3D1F-45FD-AEFB-6BB2B709B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172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335" y="577516"/>
            <a:ext cx="9144000" cy="3308684"/>
          </a:xfrm>
        </p:spPr>
        <p:txBody>
          <a:bodyPr>
            <a:normAutofit fontScale="92500" lnSpcReduction="20000"/>
          </a:bodyPr>
          <a:lstStyle/>
          <a:p>
            <a:r>
              <a:rPr lang="fa-IR" b="1" dirty="0" smtClean="0">
                <a:latin typeface="Yas" panose="02000503080000020003" pitchFamily="2" charset="-78"/>
                <a:cs typeface="Yas" panose="02000503080000020003" pitchFamily="2" charset="-78"/>
              </a:rPr>
              <a:t>عنوان:</a:t>
            </a:r>
          </a:p>
          <a:p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نقدی بر بحرانیت در مدل بوریج-ناپوف برای زمین‌لرزه‌ها</a:t>
            </a:r>
          </a:p>
          <a:p>
            <a:endParaRPr lang="fa-IR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r>
              <a:rPr lang="fa-IR" b="1" dirty="0" smtClean="0">
                <a:latin typeface="Yas" panose="02000503080000020003" pitchFamily="2" charset="-78"/>
                <a:cs typeface="Yas" panose="02000503080000020003" pitchFamily="2" charset="-78"/>
              </a:rPr>
              <a:t>نویسندگان:</a:t>
            </a:r>
          </a:p>
          <a:p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شاهین، علی </a:t>
            </a:r>
            <a:r>
              <a:rPr lang="fa-IR" b="1" dirty="0" smtClean="0"/>
              <a:t>؛ </a:t>
            </a:r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مقیمی عراقی، سامان</a:t>
            </a:r>
          </a:p>
          <a:p>
            <a:pPr rtl="1"/>
            <a:endParaRPr lang="fa-IR" sz="12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rtl="1"/>
            <a:r>
              <a:rPr lang="fa-IR" sz="1600" i="1" dirty="0" smtClean="0"/>
              <a:t>دانشکده </a:t>
            </a:r>
            <a:r>
              <a:rPr lang="fa-IR" sz="1600" i="1" dirty="0"/>
              <a:t>فيزيك دانشگا</a:t>
            </a:r>
            <a:r>
              <a:rPr lang="ar-SA" sz="1600" i="1" dirty="0"/>
              <a:t>ه صنعتی شریف</a:t>
            </a:r>
            <a:r>
              <a:rPr lang="fa-IR" sz="1600" i="1" dirty="0"/>
              <a:t> ،  </a:t>
            </a:r>
            <a:r>
              <a:rPr lang="ar-SA" sz="1600" i="1" dirty="0"/>
              <a:t>خیابان آزادی، </a:t>
            </a:r>
            <a:r>
              <a:rPr lang="fa-IR" sz="1600" i="1" dirty="0"/>
              <a:t>تهران</a:t>
            </a:r>
            <a:endParaRPr lang="en-US" sz="1600" dirty="0"/>
          </a:p>
          <a:p>
            <a:pPr rtl="1"/>
            <a:endParaRPr lang="fa-IR" sz="1200" i="1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r>
              <a:rPr lang="fa-IR" b="1" dirty="0" smtClean="0">
                <a:latin typeface="Yas" panose="02000503080000020003" pitchFamily="2" charset="-78"/>
                <a:cs typeface="Yas" panose="02000503080000020003" pitchFamily="2" charset="-78"/>
              </a:rPr>
              <a:t>ارایه دهنده:</a:t>
            </a:r>
          </a:p>
          <a:p>
            <a:r>
              <a:rPr lang="fa-IR" b="1" dirty="0" smtClean="0">
                <a:latin typeface="Yas" panose="02000503080000020003" pitchFamily="2" charset="-78"/>
                <a:cs typeface="Yas" panose="02000503080000020003" pitchFamily="2" charset="-78"/>
              </a:rPr>
              <a:t>علی شاهین</a:t>
            </a:r>
            <a:endParaRPr lang="fa-IR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352" y="4102770"/>
            <a:ext cx="2273966" cy="2273966"/>
          </a:xfrm>
          <a:prstGeom prst="rect">
            <a:avLst/>
          </a:prstGeom>
        </p:spPr>
      </p:pic>
      <p:pic>
        <p:nvPicPr>
          <p:cNvPr id="5" name="اسلاید ۱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" y="50749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60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1212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شرح کلی پروژه: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7958" y="1825625"/>
            <a:ext cx="6035842" cy="4351338"/>
          </a:xfrm>
        </p:spPr>
        <p:txBody>
          <a:bodyPr>
            <a:normAutofit fontScale="92500"/>
          </a:bodyPr>
          <a:lstStyle/>
          <a:p>
            <a:pPr marL="0" indent="0" algn="just" rtl="1">
              <a:buNone/>
            </a:pPr>
            <a:r>
              <a:rPr lang="fa-IR" dirty="0">
                <a:latin typeface="Yas" panose="02000503080000020003" pitchFamily="2" charset="-78"/>
                <a:cs typeface="Yas" panose="02000503080000020003" pitchFamily="2" charset="-78"/>
              </a:rPr>
              <a:t>مدل بوریج-ناپوف یک مدل قدیمی برای توصیف زلزله‎ها است. در این مدل مانند قانون گوتبرگ-ریشتر، تابع توزیع اندازه‎ی رویداد‎ها توانی است</a:t>
            </a:r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.</a:t>
            </a:r>
            <a:endParaRPr lang="en-US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marL="0" indent="0" algn="just" rtl="1">
              <a:buNone/>
            </a:pPr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 </a:t>
            </a:r>
            <a:r>
              <a:rPr lang="fa-IR" dirty="0">
                <a:latin typeface="Yas" panose="02000503080000020003" pitchFamily="2" charset="-78"/>
                <a:cs typeface="Yas" panose="02000503080000020003" pitchFamily="2" charset="-78"/>
              </a:rPr>
              <a:t>بحرانیت یا به عبارتی خودسامان‎دهی بحرانی، منشا این رفتار توانی در مدل بوریج-ناپوف شناخته می‎شود. اما فرضیه‎ی بحرانی بودن این مدل، مشکلاتی دارد که در این مقاله به بیان آن</a:t>
            </a:r>
            <a:r>
              <a:rPr lang="en-US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dirty="0">
                <a:latin typeface="Yas" panose="02000503080000020003" pitchFamily="2" charset="-78"/>
                <a:cs typeface="Yas" panose="02000503080000020003" pitchFamily="2" charset="-78"/>
              </a:rPr>
              <a:t>ها می پردازیم</a:t>
            </a:r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.</a:t>
            </a:r>
            <a:endParaRPr lang="en-US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marL="0" indent="0" algn="just" rtl="1">
              <a:buNone/>
            </a:pPr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 </a:t>
            </a:r>
            <a:r>
              <a:rPr lang="fa-IR" dirty="0">
                <a:latin typeface="Yas" panose="02000503080000020003" pitchFamily="2" charset="-78"/>
                <a:cs typeface="Yas" panose="02000503080000020003" pitchFamily="2" charset="-78"/>
              </a:rPr>
              <a:t>سپس با معرفی سازوکاری جایگزین که عامل ایجاد تابع توزیع توانی در این مدل است، نشان می‎دهیم که  شاید بر خلاف تصور رایج، بوریج-ناپوف یک مدل خودسامان‎ده بحرانی نیست.</a:t>
            </a:r>
            <a:endParaRPr lang="en-US" b="1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algn="r" rtl="1"/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5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6320" y="50596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2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مقدمه		 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مدل بوریج-ناپوف که با ایده برداری از ساختار گسل‎ها ساخته شده‎است، به عنوان یک مدل خودسامان‎ده بحرانی شناخته می‎شود.</a:t>
            </a:r>
          </a:p>
          <a:p>
            <a:pPr algn="r" rtl="1"/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این مدل ساختاری مشابه شکل زیر دارد:</a:t>
            </a:r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1026" name="Picture 2" descr="shemat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216" y="3687415"/>
            <a:ext cx="6617567" cy="202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اسلاید ۳۳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199" y="51022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88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مقدمه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اصطکاک چسبش-لغزشی اعمال شده بر هر بلوک به فرم زیر است.</a:t>
                </a:r>
                <a:endParaRPr lang="en-US" sz="2400" dirty="0" smtClean="0">
                  <a:latin typeface="Yas" panose="02000503080000020003" pitchFamily="2" charset="-78"/>
                  <a:cs typeface="Yas" panose="02000503080000020003" pitchFamily="2" charset="-78"/>
                </a:endParaRPr>
              </a:p>
              <a:p>
                <a:pPr marL="0" indent="0" algn="r" rtl="1">
                  <a:buNone/>
                </a:pPr>
                <a:endParaRPr lang="fa-IR" sz="2400" dirty="0" smtClean="0">
                  <a:latin typeface="Yas" panose="02000503080000020003" pitchFamily="2" charset="-78"/>
                  <a:cs typeface="Yas" panose="02000503080000020003" pitchFamily="2" charset="-78"/>
                </a:endParaRP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m>
                        <m:mPr>
                          <m:mcs>
                            <m:mc>
                              <m:mcPr>
                                <m:count m:val="2"/>
                                <m:mcJc m:val="center"/>
                              </m:mcPr>
                            </m:mc>
                          </m:mcs>
                          <m:ctrlPr>
                            <a:rPr lang="fa-IR" sz="2400" i="1" smtClean="0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</m:ctrlPr>
                        </m:mPr>
                        <m:mr>
                          <m:e>
                            <m:f>
                              <m:f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  <m:t>0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  <m:t>1</m:t>
                                    </m:r>
                                    <m:r>
                                      <m:rPr>
                                        <m:brk m:alnAt="7"/>
                                      </m:rP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  <m:t>−</m:t>
                                    </m:r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cs typeface="Yas" panose="02000503080000020003" pitchFamily="2" charset="-78"/>
                                      </a:rPr>
                                      <m:t>𝜎</m:t>
                                    </m:r>
                                  </m:e>
                                </m:d>
                              </m:num>
                              <m:den>
                                <m:r>
                                  <m:rPr>
                                    <m:brk m:alnAt="7"/>
                                  </m:rP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1</m:t>
                                </m:r>
                                <m:r>
                                  <m:rPr>
                                    <m:brk m:alnAt="7"/>
                                  </m:rP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+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𝛼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𝑣</m:t>
                                </m:r>
                              </m:den>
                            </m:f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&gt;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0</m:t>
                            </m:r>
                          </m:e>
                        </m:mr>
                        <m:m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𝐹</m:t>
                            </m:r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=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0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,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𝐹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&lt;</m:t>
                            </m:r>
                            <m:sSub>
                              <m:sSub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0</m:t>
                                </m:r>
                              </m:sub>
                            </m:sSub>
                          </m:e>
                        </m:mr>
                        <m:mr>
                          <m:e>
                            <m:sSub>
                              <m:sSub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0</m:t>
                                </m:r>
                              </m:sub>
                            </m:sSub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=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0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,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𝐹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Yas" panose="02000503080000020003" pitchFamily="2" charset="-78"/>
                              </a:rPr>
                              <m:t>≥</m:t>
                            </m:r>
                            <m:sSub>
                              <m:sSub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cs typeface="Yas" panose="02000503080000020003" pitchFamily="2" charset="-78"/>
                                  </a:rPr>
                                  <m:t>0</m:t>
                                </m:r>
                              </m:sub>
                            </m:sSub>
                          </m:e>
                        </m:mr>
                      </m:m>
                    </m:oMath>
                  </m:oMathPara>
                </a14:m>
                <a:endParaRPr lang="fa-IR" sz="2400" dirty="0" smtClean="0">
                  <a:latin typeface="Yas" panose="02000503080000020003" pitchFamily="2" charset="-78"/>
                  <a:cs typeface="Yas" panose="02000503080000020003" pitchFamily="2" charset="-78"/>
                </a:endParaRPr>
              </a:p>
              <a:p>
                <a:pPr algn="r" rtl="1"/>
                <a:endParaRPr lang="fa-IR" sz="2400" dirty="0" smtClean="0">
                  <a:latin typeface="Yas" panose="02000503080000020003" pitchFamily="2" charset="-78"/>
                  <a:cs typeface="Yas" panose="02000503080000020003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4"/>
                <a:stretch>
                  <a:fillRect t="-2241" r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اسلاید ۴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02080" y="499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مقدمه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وقتی بلوکی می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لغزد تنش در بلوک‎های همسایه‎ی آن به دلیل وجود فنرهای بین بلوکی افزایش می‎یابد، و ممکن است با رسیدن تنش به مقدار آستانه بلوک‎های همسایه نیز بلغزند و رشته‎ای از لغزش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ها را در بلوک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های متوالی شاهد باشیم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. اندازه ی هر رویداد(</a:t>
            </a:r>
            <a:r>
              <a:rPr lang="en-US" sz="2400" dirty="0" smtClean="0">
                <a:latin typeface="Yas" panose="02000503080000020003" pitchFamily="2" charset="-78"/>
                <a:cs typeface="Yas" panose="02000503080000020003" pitchFamily="2" charset="-78"/>
              </a:rPr>
              <a:t>D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) با رابطه‎ی زیر تعریف می‎شود.</a:t>
            </a:r>
            <a:endParaRPr lang="en-US" sz="2400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algn="just" rtl="1"/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algn="r" rtl="1"/>
            <a:endParaRPr lang="fa-IR" sz="2400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marL="0" indent="0" algn="r" rtl="1">
              <a:buNone/>
            </a:pPr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012" y="3345286"/>
            <a:ext cx="6114818" cy="3103133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3238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702957" y="3822324"/>
                <a:ext cx="1134028" cy="67076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2957" y="3822324"/>
                <a:ext cx="1134028" cy="67076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اسلاید ۵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" y="53982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مقدمه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یکی از ویژگی‎های جالب این مدل تابع توزیع توانی مشابه قانون گوتنبرگ ریشتر برای اندازه‎ی رویدادها است.</a:t>
            </a:r>
          </a:p>
          <a:p>
            <a:pPr marL="0" indent="0" algn="r" rtl="1">
              <a:buNone/>
            </a:pPr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2050" name="Picture 2" descr="freq-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1" y="2663741"/>
            <a:ext cx="4713121" cy="3750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اسلاید ۶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97240" y="48158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05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بحرانیت در مدل بوریج-ناپوف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خودسامان دهی بحرانی به عنوان منشا رفتار توانی در مدل شناخته می‎شود.</a:t>
                </a:r>
              </a:p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الامی، فدر و کریستنسن با ایده برداری از مدل بوریج-ناپوف یک مدل تپه شنی ارائه کردند.</a:t>
                </a:r>
              </a:p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آنها ادعا کردند هر مدل بوریج-ناپوف را می‎توان به یک مدل </a:t>
                </a:r>
                <a:r>
                  <a:rPr lang="en-US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OFC</a:t>
                </a:r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 نگاشت.</a:t>
                </a:r>
              </a:p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دینامیک مدل </a:t>
                </a:r>
                <a:r>
                  <a:rPr lang="en-US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OFC</a:t>
                </a:r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.</a:t>
                </a:r>
              </a:p>
              <a:p>
                <a:pPr marL="0" indent="0" algn="ctr" rtl="1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T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𝑖𝑗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  <a:cs typeface="Yas" panose="02000503080000020003" pitchFamily="2" charset="-78"/>
                        </a:rPr>
                        <m:t>→</m:t>
                      </m:r>
                      <m:r>
                        <a:rPr lang="en-US" sz="2400" i="1">
                          <a:latin typeface="Cambria Math" panose="02040503050406030204" pitchFamily="18" charset="0"/>
                          <a:cs typeface="Yas" panose="02000503080000020003" pitchFamily="2" charset="-78"/>
                        </a:rPr>
                        <m:t>0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&lt;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𝑖𝑗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&gt;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  <a:cs typeface="Yas" panose="02000503080000020003" pitchFamily="2" charset="-78"/>
                        </a:rPr>
                        <m:t>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&lt;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𝑖𝑗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&gt;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  <a:cs typeface="Yas" panose="02000503080000020003" pitchFamily="2" charset="-78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  <a:cs typeface="Yas" panose="02000503080000020003" pitchFamily="2" charset="-78"/>
                        </a:rPr>
                        <m:t>𝛼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cs typeface="Yas" panose="02000503080000020003" pitchFamily="2" charset="-78"/>
                            </a:rPr>
                            <m:t>𝑖𝑗</m:t>
                          </m:r>
                        </m:sub>
                      </m:sSub>
                    </m:oMath>
                  </m:oMathPara>
                </a14:m>
                <a:endParaRPr lang="fa-IR" sz="2400" dirty="0" smtClean="0">
                  <a:latin typeface="Yas" panose="02000503080000020003" pitchFamily="2" charset="-78"/>
                  <a:cs typeface="Yas" panose="02000503080000020003" pitchFamily="2" charset="-78"/>
                </a:endParaRPr>
              </a:p>
              <a:p>
                <a:pPr marL="0" indent="0" algn="r" rtl="1">
                  <a:buNone/>
                </a:pPr>
                <a:endParaRPr lang="en-US" dirty="0">
                  <a:latin typeface="Yas" panose="02000503080000020003" pitchFamily="2" charset="-78"/>
                  <a:cs typeface="Yas" panose="02000503080000020003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4"/>
                <a:stretch>
                  <a:fillRect t="-2241" r="-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5585" y="4666881"/>
            <a:ext cx="6620830" cy="2024047"/>
          </a:xfrm>
          <a:prstGeom prst="rect">
            <a:avLst/>
          </a:prstGeom>
        </p:spPr>
      </p:pic>
      <p:pic>
        <p:nvPicPr>
          <p:cNvPr id="5" name="اسلاید ۷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02293" y="5069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6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مشاهداتی در رد بحرانیت مدل بوریج-ناپوف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ناحیه‎یِ توانیِ تابعِ توزیعِ اندازه‎یِ رویداد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ها، برخلاف فرضیه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ی بحرانی بودن برای اندازه‌های مختلف یکسان 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است.</a:t>
            </a:r>
          </a:p>
          <a:p>
            <a:pPr marL="0" indent="0" algn="r" rtl="1">
              <a:buNone/>
            </a:pPr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3074" name="Picture 2" descr="di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16" y="2994578"/>
            <a:ext cx="4283242" cy="346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اسلاید ۸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46720" y="44198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0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>
                <a:latin typeface="Yas" panose="02000503080000020003" pitchFamily="2" charset="-78"/>
                <a:cs typeface="Yas" panose="02000503080000020003" pitchFamily="2" charset="-78"/>
              </a:rPr>
              <a:t>مشاهداتی در رد بحرانیت مدل بوریج-ناپوف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رفتار تناوبی در مدل بوریج-ناپوف با فرض بحرانیت آن همخوانی ندارد.</a:t>
            </a:r>
          </a:p>
          <a:p>
            <a:pPr marL="0" indent="0" algn="r" rtl="1">
              <a:buNone/>
            </a:pPr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4098" name="Picture 2" descr="prio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718" y="2355750"/>
            <a:ext cx="7358564" cy="382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اسلاید ۹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7859" y="53259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59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>
                <a:latin typeface="Yas" panose="02000503080000020003" pitchFamily="2" charset="-78"/>
                <a:cs typeface="Yas" panose="02000503080000020003" pitchFamily="2" charset="-78"/>
              </a:rPr>
              <a:t>مشاهداتی در رد بحرانیت مدل بوریج-ناپوف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در مدل </a:t>
            </a:r>
            <a:r>
              <a:rPr lang="en-US" sz="2400" dirty="0" smtClean="0">
                <a:latin typeface="Yas" panose="02000503080000020003" pitchFamily="2" charset="-78"/>
                <a:cs typeface="Yas" panose="02000503080000020003" pitchFamily="2" charset="-78"/>
              </a:rPr>
              <a:t>OFC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 تنش هر خانه پس از رسیدن به مقدار آستانه کاملا تخلیه می‎شود، اما مشاهدات ما حاکی از آن است که در مدل بوریج-ناپوف، تنش بلوک ها پس از لغزش نزدیک 1 می‎ماند.</a:t>
            </a:r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5122" name="Picture 2" descr="step_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2" y="3210217"/>
            <a:ext cx="7298405" cy="23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اسلاید ۱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9681" y="55772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3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0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نگاشت مدل بوریج-ناپوف به مدلی جایگزین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با توجه به مواردی که ذکر شد شاید برخلاف تصور، بحرانیّت عامل ایجاد آن توابع توزیع توانی نیست و سازوکار دیگری عامل ایجاد آن‎ها 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است</a:t>
            </a:r>
            <a:r>
              <a:rPr lang="en-US" sz="2400" dirty="0" smtClean="0">
                <a:latin typeface="Yas" panose="02000503080000020003" pitchFamily="2" charset="-78"/>
                <a:cs typeface="Yas" panose="02000503080000020003" pitchFamily="2" charset="-78"/>
              </a:rPr>
              <a:t>.</a:t>
            </a:r>
          </a:p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با توجه به ساختار مدل که در مقدمه شرح آن رفت می‎بینیم که در زمان بین دو رویداد لغزش، با آهنگ ثابتی به همه بلوک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ها مقدار یکسانی تنش افزوده می‎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شود</a:t>
            </a:r>
            <a:r>
              <a:rPr lang="en-US" sz="2400" dirty="0" smtClean="0">
                <a:latin typeface="Yas" panose="02000503080000020003" pitchFamily="2" charset="-78"/>
                <a:cs typeface="Yas" panose="02000503080000020003" pitchFamily="2" charset="-78"/>
              </a:rPr>
              <a:t>.</a:t>
            </a:r>
          </a:p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با توجه به 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مشاهدات پس 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از رسیدن بلوک‎ها به تنش آستانه، مقدار آن‎ها چندان کم نمی‎شود. ازینرو پس از مدتی خوشه‎هایی با تنش آستانه ایجاد می 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شوند</a:t>
            </a:r>
            <a:r>
              <a:rPr lang="en-US" sz="2400" dirty="0" smtClean="0">
                <a:latin typeface="Yas" panose="02000503080000020003" pitchFamily="2" charset="-78"/>
                <a:cs typeface="Yas" panose="02000503080000020003" pitchFamily="2" charset="-78"/>
              </a:rPr>
              <a:t>.</a:t>
            </a:r>
          </a:p>
          <a:p>
            <a:pPr algn="r" rtl="1"/>
            <a:endParaRPr lang="fa-IR" sz="2400" dirty="0" smtClean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marL="0" indent="0" algn="r" rtl="1">
              <a:buNone/>
            </a:pPr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7228" y="4267580"/>
            <a:ext cx="7297544" cy="2365453"/>
          </a:xfrm>
          <a:prstGeom prst="rect">
            <a:avLst/>
          </a:prstGeom>
        </p:spPr>
      </p:pic>
      <p:pic>
        <p:nvPicPr>
          <p:cNvPr id="5" name="اسلاید ۱۱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3480" y="51455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51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4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نگاشت مدل بوریج-ناپوف به مدلی جایگزین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ازین رو حدس زدیم که شاید بتوان دینامیک تحول تنش در سیستم را در معادله‌ی زیر خلاصه کرد.</a:t>
                </a:r>
              </a:p>
              <a:p>
                <a:pPr marL="0" indent="0" algn="ctr" rtl="1">
                  <a:buNone/>
                </a:pP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𝜙</m:t>
                        </m:r>
                      </m:num>
                      <m:den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sz="2400" i="1" dirty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i="1" dirty="0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Cambria Math" panose="02040503050406030204" pitchFamily="18" charset="0"/>
                  </a:rPr>
                  <a:t>   </a:t>
                </a:r>
                <a:endParaRPr lang="fa-IR" sz="2400" dirty="0">
                  <a:latin typeface="Cambria Math" panose="02040503050406030204" pitchFamily="18" charset="0"/>
                </a:endParaRPr>
              </a:p>
              <a:p>
                <a:pPr algn="r" rtl="1"/>
                <a:r>
                  <a:rPr lang="fa-IR" sz="2400" dirty="0" smtClean="0">
                    <a:latin typeface="Yas" panose="02000503080000020003" pitchFamily="2" charset="-78"/>
                    <a:cs typeface="Yas" panose="02000503080000020003" pitchFamily="2" charset="-78"/>
                  </a:rPr>
                  <a:t>در مدل جدید طول هر یک از خوشه‎های در آستانه را در هر گام زمانی به عنوان یک رویداد ثبت می کنیم و در نهایت تابع توزیع آن‎ها را مورد بررسی قرار می‎دهیم. </a:t>
                </a:r>
              </a:p>
              <a:p>
                <a:pPr marL="0" indent="0" algn="r" rtl="1">
                  <a:buNone/>
                </a:pPr>
                <a:endParaRPr lang="en-US" dirty="0">
                  <a:latin typeface="Yas" panose="02000503080000020003" pitchFamily="2" charset="-78"/>
                  <a:cs typeface="Yas" panose="02000503080000020003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4"/>
                <a:stretch>
                  <a:fillRect l="-1507" t="-2241" r="-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اسلاید ۱۲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63040" y="49834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8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مقایسه نتایج دو مدل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6146" name="Picture 2" descr="as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44293"/>
            <a:ext cx="5362715" cy="407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N_freqC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572" y="2444293"/>
            <a:ext cx="5112669" cy="3896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18106" y="1690688"/>
            <a:ext cx="8090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dirty="0" smtClean="0">
                <a:latin typeface="Yas" panose="02000503080000020003" pitchFamily="2" charset="-78"/>
                <a:cs typeface="Yas" panose="02000503080000020003" pitchFamily="2" charset="-78"/>
              </a:rPr>
              <a:t>سمت راست توزیع طول رویداد ها در مدل جایگزین و سمت چپ آن را در مدل بوریج ناپوف نشان می دهد.</a:t>
            </a:r>
            <a:endParaRPr lang="en-US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0988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نتیجه گیری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بحرانی بودن مدل بوریج-ناپوف با مشاهداتی مانند:</a:t>
            </a:r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lvl="1" algn="r" rtl="1"/>
            <a:r>
              <a:rPr lang="fa-IR" sz="2000" dirty="0">
                <a:latin typeface="Yas" panose="02000503080000020003" pitchFamily="2" charset="-78"/>
                <a:cs typeface="Yas" panose="02000503080000020003" pitchFamily="2" charset="-78"/>
              </a:rPr>
              <a:t>عدم وجود اثر اندازه محدود در مدل</a:t>
            </a:r>
            <a:endParaRPr lang="en-US" sz="20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lvl="1" algn="r" rtl="1"/>
            <a:r>
              <a:rPr lang="fa-IR" sz="2000" dirty="0">
                <a:latin typeface="Yas" panose="02000503080000020003" pitchFamily="2" charset="-78"/>
                <a:cs typeface="Yas" panose="02000503080000020003" pitchFamily="2" charset="-78"/>
              </a:rPr>
              <a:t>رفتار تناوبی مدل</a:t>
            </a:r>
            <a:endParaRPr lang="en-US" sz="20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lvl="1" algn="r" rtl="1"/>
            <a:r>
              <a:rPr lang="fa-IR" sz="2000" dirty="0">
                <a:latin typeface="Yas" panose="02000503080000020003" pitchFamily="2" charset="-78"/>
                <a:cs typeface="Yas" panose="02000503080000020003" pitchFamily="2" charset="-78"/>
              </a:rPr>
              <a:t>متفاوت بودن با مدل </a:t>
            </a:r>
            <a:r>
              <a:rPr lang="en-US" sz="2000" dirty="0">
                <a:latin typeface="Yas" panose="02000503080000020003" pitchFamily="2" charset="-78"/>
                <a:cs typeface="Yas" panose="02000503080000020003" pitchFamily="2" charset="-78"/>
              </a:rPr>
              <a:t>OFC</a:t>
            </a:r>
          </a:p>
          <a:p>
            <a:pPr marL="0" indent="0" algn="r" rtl="1">
              <a:buNone/>
            </a:pP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زیر سوال می‎رود. </a:t>
            </a:r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از طرف دیگر ما با الگو برداری از تحول منحنی تنش در مدل، دینامیک جایگزینی ارائه کردیم که نتایجی مشابه مدل بوریج-ناپوف ایجاد می‎کند اما این دینامیک هیچ ارتباطی با بحرانیت ندارد.  </a:t>
            </a:r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algn="r" rtl="1"/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با توجه به این موارد می</a:t>
            </a:r>
            <a:r>
              <a:rPr lang="en-US" sz="2400" dirty="0">
                <a:latin typeface="Yas" panose="02000503080000020003" pitchFamily="2" charset="-78"/>
                <a:cs typeface="Yas" panose="02000503080000020003" pitchFamily="2" charset="-78"/>
              </a:rPr>
              <a:t>‎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توانیم نتیجه بگیریم که مدل بوریج-ناپوف برخلاف تصور خودسامان‎ده بحرانی نیست و منشا رفتار توانی در آن دینامیک ساده‎ای است که در این </a:t>
            </a:r>
            <a:r>
              <a:rPr lang="fa-IR" sz="2400" dirty="0" smtClean="0">
                <a:latin typeface="Yas" panose="02000503080000020003" pitchFamily="2" charset="-78"/>
                <a:cs typeface="Yas" panose="02000503080000020003" pitchFamily="2" charset="-78"/>
              </a:rPr>
              <a:t>ارایه معرفی </a:t>
            </a:r>
            <a:r>
              <a:rPr lang="fa-IR" sz="2400" dirty="0">
                <a:latin typeface="Yas" panose="02000503080000020003" pitchFamily="2" charset="-78"/>
                <a:cs typeface="Yas" panose="02000503080000020003" pitchFamily="2" charset="-78"/>
              </a:rPr>
              <a:t>شد.</a:t>
            </a:r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  <a:p>
            <a:pPr algn="r" rtl="1"/>
            <a:endParaRPr lang="en-US" sz="24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4" name="اسلاید ۱۴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19200" y="5567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7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Yas" panose="02000503080000020003" pitchFamily="2" charset="-78"/>
                <a:cs typeface="Yas" panose="02000503080000020003" pitchFamily="2" charset="-78"/>
              </a:rPr>
              <a:t>منابع</a:t>
            </a:r>
            <a:endParaRPr lang="en-US" sz="4000" dirty="0">
              <a:latin typeface="Yas" panose="02000503080000020003" pitchFamily="2" charset="-78"/>
              <a:cs typeface="Yas" panose="02000503080000020003" pitchFamily="2" charset="-78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971" y="1690688"/>
            <a:ext cx="7515225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2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899</TotalTime>
  <Words>726</Words>
  <Application>Microsoft Office PowerPoint</Application>
  <PresentationFormat>Widescreen</PresentationFormat>
  <Paragraphs>58</Paragraphs>
  <Slides>15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Yas</vt:lpstr>
      <vt:lpstr>Office Theme</vt:lpstr>
      <vt:lpstr>PowerPoint Presentation</vt:lpstr>
      <vt:lpstr>شرح کلی پروژه:</vt:lpstr>
      <vt:lpstr>مقدمه   </vt:lpstr>
      <vt:lpstr>مقدمه</vt:lpstr>
      <vt:lpstr>مقدمه</vt:lpstr>
      <vt:lpstr>مقدمه</vt:lpstr>
      <vt:lpstr>بحرانیت در مدل بوریج-ناپوف</vt:lpstr>
      <vt:lpstr>مشاهداتی در رد بحرانیت مدل بوریج-ناپوف</vt:lpstr>
      <vt:lpstr>مشاهداتی در رد بحرانیت مدل بوریج-ناپوف</vt:lpstr>
      <vt:lpstr>مشاهداتی در رد بحرانیت مدل بوریج-ناپوف</vt:lpstr>
      <vt:lpstr>نگاشت مدل بوریج-ناپوف به مدلی جایگزین</vt:lpstr>
      <vt:lpstr>نگاشت مدل بوریج-ناپوف به مدلی جایگزین</vt:lpstr>
      <vt:lpstr>مقایسه نتایج دو مدل</vt:lpstr>
      <vt:lpstr>نتیجه گیری</vt:lpstr>
      <vt:lpstr>منابع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FIRST POWERPOINT VIDEO</dc:title>
  <dc:creator>Ali Shahin</dc:creator>
  <cp:lastModifiedBy>Ali Shahin</cp:lastModifiedBy>
  <cp:revision>29</cp:revision>
  <dcterms:created xsi:type="dcterms:W3CDTF">2021-01-17T06:53:55Z</dcterms:created>
  <dcterms:modified xsi:type="dcterms:W3CDTF">2021-01-17T22:48:43Z</dcterms:modified>
</cp:coreProperties>
</file>