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16"/>
  </p:notesMasterIdLst>
  <p:handoutMasterIdLst>
    <p:handoutMasterId r:id="rId17"/>
  </p:handoutMasterIdLst>
  <p:sldIdLst>
    <p:sldId id="257" r:id="rId2"/>
    <p:sldId id="259" r:id="rId3"/>
    <p:sldId id="260" r:id="rId4"/>
    <p:sldId id="261" r:id="rId5"/>
    <p:sldId id="263" r:id="rId6"/>
    <p:sldId id="264" r:id="rId7"/>
    <p:sldId id="265" r:id="rId8"/>
    <p:sldId id="303" r:id="rId9"/>
    <p:sldId id="266" r:id="rId10"/>
    <p:sldId id="326" r:id="rId11"/>
    <p:sldId id="324" r:id="rId12"/>
    <p:sldId id="325" r:id="rId13"/>
    <p:sldId id="331" r:id="rId14"/>
    <p:sldId id="330" r:id="rId15"/>
  </p:sldIdLst>
  <p:sldSz cx="9144000" cy="6858000" type="screen4x3"/>
  <p:notesSz cx="6858000" cy="9144000"/>
  <p:defaultTextStyle>
    <a:defPPr>
      <a:defRPr lang="ar-SA"/>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CCFF"/>
    <a:srgbClr val="CCECFF"/>
    <a:srgbClr val="FFFF00"/>
    <a:srgbClr val="FF0000"/>
    <a:srgbClr val="EFEFFF"/>
    <a:srgbClr val="DDDD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91" autoAdjust="0"/>
    <p:restoredTop sz="99511" autoAdjust="0"/>
  </p:normalViewPr>
  <p:slideViewPr>
    <p:cSldViewPr>
      <p:cViewPr varScale="1">
        <p:scale>
          <a:sx n="88" d="100"/>
          <a:sy n="88" d="100"/>
        </p:scale>
        <p:origin x="147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450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3450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450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1C64019-4C4E-4DB2-AC43-8FD8AA40D5BD}"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440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40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40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440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493ABF3-91BE-46D8-B831-287A58B50E64}"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charset="0"/>
        <a:ea typeface="+mn-ea"/>
        <a:cs typeface="Arial" charset="0"/>
      </a:defRPr>
    </a:lvl1pPr>
    <a:lvl2pPr marL="457200" algn="r" rtl="1" eaLnBrk="0" fontAlgn="base" hangingPunct="0">
      <a:spcBef>
        <a:spcPct val="30000"/>
      </a:spcBef>
      <a:spcAft>
        <a:spcPct val="0"/>
      </a:spcAft>
      <a:defRPr sz="1200" kern="1200">
        <a:solidFill>
          <a:schemeClr val="tx1"/>
        </a:solidFill>
        <a:latin typeface="Arial" charset="0"/>
        <a:ea typeface="+mn-ea"/>
        <a:cs typeface="Arial" charset="0"/>
      </a:defRPr>
    </a:lvl2pPr>
    <a:lvl3pPr marL="914400" algn="r" rtl="1" eaLnBrk="0" fontAlgn="base" hangingPunct="0">
      <a:spcBef>
        <a:spcPct val="30000"/>
      </a:spcBef>
      <a:spcAft>
        <a:spcPct val="0"/>
      </a:spcAft>
      <a:defRPr sz="1200" kern="1200">
        <a:solidFill>
          <a:schemeClr val="tx1"/>
        </a:solidFill>
        <a:latin typeface="Arial" charset="0"/>
        <a:ea typeface="+mn-ea"/>
        <a:cs typeface="Arial" charset="0"/>
      </a:defRPr>
    </a:lvl3pPr>
    <a:lvl4pPr marL="1371600" algn="r" rtl="1" eaLnBrk="0" fontAlgn="base" hangingPunct="0">
      <a:spcBef>
        <a:spcPct val="30000"/>
      </a:spcBef>
      <a:spcAft>
        <a:spcPct val="0"/>
      </a:spcAft>
      <a:defRPr sz="1200" kern="1200">
        <a:solidFill>
          <a:schemeClr val="tx1"/>
        </a:solidFill>
        <a:latin typeface="Arial" charset="0"/>
        <a:ea typeface="+mn-ea"/>
        <a:cs typeface="Arial" charset="0"/>
      </a:defRPr>
    </a:lvl4pPr>
    <a:lvl5pPr marL="1828800" algn="r" rtl="1"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7666" name="Rectangle 2"/>
          <p:cNvSpPr>
            <a:spLocks noGrp="1" noChangeArrowheads="1"/>
          </p:cNvSpPr>
          <p:nvPr>
            <p:ph type="ctrTitle"/>
          </p:nvPr>
        </p:nvSpPr>
        <p:spPr>
          <a:xfrm>
            <a:off x="0" y="2133600"/>
            <a:ext cx="9144000" cy="762000"/>
          </a:xfrm>
        </p:spPr>
        <p:txBody>
          <a:bodyPr/>
          <a:lstStyle>
            <a:lvl1pPr algn="ctr">
              <a:defRPr sz="4400"/>
            </a:lvl1pPr>
          </a:lstStyle>
          <a:p>
            <a:pPr lvl="0"/>
            <a:r>
              <a:rPr lang="en-US" noProof="0" smtClean="0"/>
              <a:t>Click to edit Master title style</a:t>
            </a:r>
          </a:p>
        </p:txBody>
      </p:sp>
      <p:sp>
        <p:nvSpPr>
          <p:cNvPr id="497667" name="Rectangle 3"/>
          <p:cNvSpPr>
            <a:spLocks noGrp="1" noChangeArrowheads="1"/>
          </p:cNvSpPr>
          <p:nvPr>
            <p:ph type="subTitle" idx="1"/>
          </p:nvPr>
        </p:nvSpPr>
        <p:spPr>
          <a:xfrm>
            <a:off x="0" y="2971800"/>
            <a:ext cx="9144000" cy="609600"/>
          </a:xfrm>
        </p:spPr>
        <p:txBody>
          <a:bodyPr/>
          <a:lstStyle>
            <a:lvl1pPr marL="0" indent="0" algn="ctr">
              <a:buFontTx/>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0" y="6689725"/>
            <a:ext cx="2133600" cy="168275"/>
          </a:xfrm>
        </p:spPr>
        <p:txBody>
          <a:bodyPr/>
          <a:lstStyle>
            <a:lvl1pPr>
              <a:defRPr/>
            </a:lvl1pPr>
          </a:lstStyle>
          <a:p>
            <a:pPr>
              <a:defRPr/>
            </a:pPr>
            <a:fld id="{83798667-3052-447F-88FA-028A80B671D0}" type="datetime8">
              <a:rPr lang="fa-IR"/>
              <a:pPr>
                <a:defRPr/>
              </a:pPr>
              <a:t>ژانويه 19، 21</a:t>
            </a:fld>
            <a:endParaRPr lang="en-US"/>
          </a:p>
        </p:txBody>
      </p:sp>
      <p:sp>
        <p:nvSpPr>
          <p:cNvPr id="5" name="Rectangle 5"/>
          <p:cNvSpPr>
            <a:spLocks noGrp="1" noChangeArrowheads="1"/>
          </p:cNvSpPr>
          <p:nvPr>
            <p:ph type="ftr" sz="quarter" idx="11"/>
          </p:nvPr>
        </p:nvSpPr>
        <p:spPr>
          <a:xfrm>
            <a:off x="3124200" y="6689725"/>
            <a:ext cx="2895600" cy="168275"/>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10400" y="6689725"/>
            <a:ext cx="2133600" cy="168275"/>
          </a:xfrm>
        </p:spPr>
        <p:txBody>
          <a:bodyPr/>
          <a:lstStyle>
            <a:lvl1pPr>
              <a:defRPr/>
            </a:lvl1pPr>
          </a:lstStyle>
          <a:p>
            <a:pPr>
              <a:defRPr/>
            </a:pPr>
            <a:fld id="{F463F3E7-6CCB-44C3-A5DE-FFADB91FAB75}" type="slidenum">
              <a:rPr lang="ar-SA" altLang="en-US"/>
              <a:pPr>
                <a:defRPr/>
              </a:pPr>
              <a:t>‹#›</a:t>
            </a:fld>
            <a:endParaRPr lang="en-US" altLang="en-US"/>
          </a:p>
        </p:txBody>
      </p:sp>
    </p:spTree>
    <p:extLst>
      <p:ext uri="{BB962C8B-B14F-4D97-AF65-F5344CB8AC3E}">
        <p14:creationId xmlns:p14="http://schemas.microsoft.com/office/powerpoint/2010/main" val="1151332468"/>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2B59DA1-E3EE-4A0A-AEE2-DE2D631976D1}" type="datetime8">
              <a:rPr lang="fa-IR"/>
              <a:pPr>
                <a:defRPr/>
              </a:pPr>
              <a:t>ژانويه 19، 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5399D7-7EE9-4C06-87A6-BB30A8FFF9B9}" type="slidenum">
              <a:rPr lang="ar-SA" altLang="en-US"/>
              <a:pPr>
                <a:defRPr/>
              </a:pPr>
              <a:t>‹#›</a:t>
            </a:fld>
            <a:endParaRPr lang="en-US" altLang="en-US"/>
          </a:p>
        </p:txBody>
      </p:sp>
    </p:spTree>
    <p:extLst>
      <p:ext uri="{BB962C8B-B14F-4D97-AF65-F5344CB8AC3E}">
        <p14:creationId xmlns:p14="http://schemas.microsoft.com/office/powerpoint/2010/main" val="190177827"/>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99696E6-CEE1-4868-9E65-80B400D983E9}" type="datetime8">
              <a:rPr lang="fa-IR"/>
              <a:pPr>
                <a:defRPr/>
              </a:pPr>
              <a:t>ژانويه 19، 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D029A-5852-405D-9374-907A4279AB88}" type="slidenum">
              <a:rPr lang="ar-SA" altLang="en-US"/>
              <a:pPr>
                <a:defRPr/>
              </a:pPr>
              <a:t>‹#›</a:t>
            </a:fld>
            <a:endParaRPr lang="en-US" altLang="en-US"/>
          </a:p>
        </p:txBody>
      </p:sp>
    </p:spTree>
    <p:extLst>
      <p:ext uri="{BB962C8B-B14F-4D97-AF65-F5344CB8AC3E}">
        <p14:creationId xmlns:p14="http://schemas.microsoft.com/office/powerpoint/2010/main" val="3568334088"/>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3D02819-4C66-4152-AD03-C4D83E44E4FC}" type="datetime8">
              <a:rPr lang="fa-IR"/>
              <a:pPr>
                <a:defRPr/>
              </a:pPr>
              <a:t>ژانويه 19، 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5AF9F2-445E-40DA-A790-609C73DAFE49}" type="slidenum">
              <a:rPr lang="ar-SA" altLang="en-US"/>
              <a:pPr>
                <a:defRPr/>
              </a:pPr>
              <a:t>‹#›</a:t>
            </a:fld>
            <a:endParaRPr lang="en-US" altLang="en-US"/>
          </a:p>
        </p:txBody>
      </p:sp>
    </p:spTree>
    <p:extLst>
      <p:ext uri="{BB962C8B-B14F-4D97-AF65-F5344CB8AC3E}">
        <p14:creationId xmlns:p14="http://schemas.microsoft.com/office/powerpoint/2010/main" val="1154544175"/>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4558F7B-F790-4664-A5FC-EBFB35159620}" type="datetime8">
              <a:rPr lang="fa-IR"/>
              <a:pPr>
                <a:defRPr/>
              </a:pPr>
              <a:t>ژانويه 19، 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526162-C9CB-4ABB-9FEC-421977D69650}" type="slidenum">
              <a:rPr lang="ar-SA" altLang="en-US"/>
              <a:pPr>
                <a:defRPr/>
              </a:pPr>
              <a:t>‹#›</a:t>
            </a:fld>
            <a:endParaRPr lang="en-US" altLang="en-US"/>
          </a:p>
        </p:txBody>
      </p:sp>
    </p:spTree>
    <p:extLst>
      <p:ext uri="{BB962C8B-B14F-4D97-AF65-F5344CB8AC3E}">
        <p14:creationId xmlns:p14="http://schemas.microsoft.com/office/powerpoint/2010/main" val="156970569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9906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9906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DFA35A6-3325-4B4E-927D-681FFD6E7D7C}" type="datetime8">
              <a:rPr lang="fa-IR"/>
              <a:pPr>
                <a:defRPr/>
              </a:pPr>
              <a:t>ژانويه 19، 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8B82CD-EFC6-4000-A5DA-C04D9F87B253}" type="slidenum">
              <a:rPr lang="ar-SA" altLang="en-US"/>
              <a:pPr>
                <a:defRPr/>
              </a:pPr>
              <a:t>‹#›</a:t>
            </a:fld>
            <a:endParaRPr lang="en-US" altLang="en-US"/>
          </a:p>
        </p:txBody>
      </p:sp>
    </p:spTree>
    <p:extLst>
      <p:ext uri="{BB962C8B-B14F-4D97-AF65-F5344CB8AC3E}">
        <p14:creationId xmlns:p14="http://schemas.microsoft.com/office/powerpoint/2010/main" val="1012075446"/>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9E3840A5-932C-48EF-9B06-8AEAEBF3E4C5}" type="datetime8">
              <a:rPr lang="fa-IR"/>
              <a:pPr>
                <a:defRPr/>
              </a:pPr>
              <a:t>ژانويه 19، 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02C111-E074-4CE7-82EC-C9513A7A4BEF}" type="slidenum">
              <a:rPr lang="ar-SA" altLang="en-US"/>
              <a:pPr>
                <a:defRPr/>
              </a:pPr>
              <a:t>‹#›</a:t>
            </a:fld>
            <a:endParaRPr lang="en-US" altLang="en-US"/>
          </a:p>
        </p:txBody>
      </p:sp>
    </p:spTree>
    <p:extLst>
      <p:ext uri="{BB962C8B-B14F-4D97-AF65-F5344CB8AC3E}">
        <p14:creationId xmlns:p14="http://schemas.microsoft.com/office/powerpoint/2010/main" val="264543088"/>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A8743A0-4D07-47A4-B4C3-3CB12CF23F9B}" type="datetime8">
              <a:rPr lang="fa-IR"/>
              <a:pPr>
                <a:defRPr/>
              </a:pPr>
              <a:t>ژانويه 19، 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88A2A-C500-4FDA-B322-DC78B0E433B9}" type="slidenum">
              <a:rPr lang="ar-SA" altLang="en-US"/>
              <a:pPr>
                <a:defRPr/>
              </a:pPr>
              <a:t>‹#›</a:t>
            </a:fld>
            <a:endParaRPr lang="en-US" altLang="en-US"/>
          </a:p>
        </p:txBody>
      </p:sp>
    </p:spTree>
    <p:extLst>
      <p:ext uri="{BB962C8B-B14F-4D97-AF65-F5344CB8AC3E}">
        <p14:creationId xmlns:p14="http://schemas.microsoft.com/office/powerpoint/2010/main" val="1693617029"/>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2A92F3D-8255-41AA-909A-04E0A2C8FEEB}" type="datetime8">
              <a:rPr lang="fa-IR"/>
              <a:pPr>
                <a:defRPr/>
              </a:pPr>
              <a:t>ژانويه 19، 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46834D-1C83-4B2E-B68B-05007C038028}" type="slidenum">
              <a:rPr lang="ar-SA" altLang="en-US"/>
              <a:pPr>
                <a:defRPr/>
              </a:pPr>
              <a:t>‹#›</a:t>
            </a:fld>
            <a:endParaRPr lang="en-US" altLang="en-US"/>
          </a:p>
        </p:txBody>
      </p:sp>
    </p:spTree>
    <p:extLst>
      <p:ext uri="{BB962C8B-B14F-4D97-AF65-F5344CB8AC3E}">
        <p14:creationId xmlns:p14="http://schemas.microsoft.com/office/powerpoint/2010/main" val="1487255615"/>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8B3CB48-561E-4951-9527-6099B266842C}" type="datetime8">
              <a:rPr lang="fa-IR"/>
              <a:pPr>
                <a:defRPr/>
              </a:pPr>
              <a:t>ژانويه 19، 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16F4FE-E133-41AA-9076-A873734ABA64}" type="slidenum">
              <a:rPr lang="ar-SA" altLang="en-US"/>
              <a:pPr>
                <a:defRPr/>
              </a:pPr>
              <a:t>‹#›</a:t>
            </a:fld>
            <a:endParaRPr lang="en-US" altLang="en-US"/>
          </a:p>
        </p:txBody>
      </p:sp>
    </p:spTree>
    <p:extLst>
      <p:ext uri="{BB962C8B-B14F-4D97-AF65-F5344CB8AC3E}">
        <p14:creationId xmlns:p14="http://schemas.microsoft.com/office/powerpoint/2010/main" val="3018081008"/>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BA5EA04-0DD0-4EF7-903A-83C8BFC85F76}" type="datetime8">
              <a:rPr lang="fa-IR"/>
              <a:pPr>
                <a:defRPr/>
              </a:pPr>
              <a:t>ژانويه 19، 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2C4BE6-78C1-46FE-B2F1-C955D152EA42}" type="slidenum">
              <a:rPr lang="ar-SA" altLang="en-US"/>
              <a:pPr>
                <a:defRPr/>
              </a:pPr>
              <a:t>‹#›</a:t>
            </a:fld>
            <a:endParaRPr lang="en-US" altLang="en-US"/>
          </a:p>
        </p:txBody>
      </p:sp>
    </p:spTree>
    <p:extLst>
      <p:ext uri="{BB962C8B-B14F-4D97-AF65-F5344CB8AC3E}">
        <p14:creationId xmlns:p14="http://schemas.microsoft.com/office/powerpoint/2010/main" val="185814533"/>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2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066800" y="990600"/>
            <a:ext cx="7848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96644" name="Rectangle 4"/>
          <p:cNvSpPr>
            <a:spLocks noGrp="1" noChangeArrowheads="1"/>
          </p:cNvSpPr>
          <p:nvPr>
            <p:ph type="dt" sz="half" idx="2"/>
          </p:nvPr>
        </p:nvSpPr>
        <p:spPr bwMode="auto">
          <a:xfrm>
            <a:off x="1828800" y="6661150"/>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cs typeface="Arial" charset="0"/>
              </a:defRPr>
            </a:lvl1pPr>
          </a:lstStyle>
          <a:p>
            <a:pPr>
              <a:defRPr/>
            </a:pPr>
            <a:fld id="{03113415-5E20-4FE2-B644-877B9AB4AF6E}" type="datetime8">
              <a:rPr lang="fa-IR"/>
              <a:pPr>
                <a:defRPr/>
              </a:pPr>
              <a:t>ژانويه 19، 21</a:t>
            </a:fld>
            <a:endParaRPr lang="en-US"/>
          </a:p>
        </p:txBody>
      </p:sp>
      <p:sp>
        <p:nvSpPr>
          <p:cNvPr id="496645" name="Rectangle 5"/>
          <p:cNvSpPr>
            <a:spLocks noGrp="1" noChangeArrowheads="1"/>
          </p:cNvSpPr>
          <p:nvPr>
            <p:ph type="ftr" sz="quarter" idx="3"/>
          </p:nvPr>
        </p:nvSpPr>
        <p:spPr bwMode="auto">
          <a:xfrm>
            <a:off x="4038600" y="6689725"/>
            <a:ext cx="2895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cs typeface="Arial" charset="0"/>
              </a:defRPr>
            </a:lvl1pPr>
          </a:lstStyle>
          <a:p>
            <a:pPr>
              <a:defRPr/>
            </a:pPr>
            <a:endParaRPr lang="en-US"/>
          </a:p>
        </p:txBody>
      </p:sp>
      <p:sp>
        <p:nvSpPr>
          <p:cNvPr id="496646"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8E67C146-6944-4F48-ABDA-290A49E49B84}"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8"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spd="med">
    <p:fade thruBlk="1"/>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Impact" pitchFamily="34" charset="0"/>
          <a:cs typeface="Arial" charset="0"/>
        </a:defRPr>
      </a:lvl2pPr>
      <a:lvl3pPr algn="l" rtl="0" eaLnBrk="0" fontAlgn="base" hangingPunct="0">
        <a:spcBef>
          <a:spcPct val="0"/>
        </a:spcBef>
        <a:spcAft>
          <a:spcPct val="0"/>
        </a:spcAft>
        <a:defRPr sz="4000">
          <a:solidFill>
            <a:schemeClr val="tx2"/>
          </a:solidFill>
          <a:latin typeface="Impact" pitchFamily="34" charset="0"/>
          <a:cs typeface="Arial" charset="0"/>
        </a:defRPr>
      </a:lvl3pPr>
      <a:lvl4pPr algn="l" rtl="0" eaLnBrk="0" fontAlgn="base" hangingPunct="0">
        <a:spcBef>
          <a:spcPct val="0"/>
        </a:spcBef>
        <a:spcAft>
          <a:spcPct val="0"/>
        </a:spcAft>
        <a:defRPr sz="4000">
          <a:solidFill>
            <a:schemeClr val="tx2"/>
          </a:solidFill>
          <a:latin typeface="Impact" pitchFamily="34" charset="0"/>
          <a:cs typeface="Arial" charset="0"/>
        </a:defRPr>
      </a:lvl4pPr>
      <a:lvl5pPr algn="l" rtl="0" eaLnBrk="0" fontAlgn="base" hangingPunct="0">
        <a:spcBef>
          <a:spcPct val="0"/>
        </a:spcBef>
        <a:spcAft>
          <a:spcPct val="0"/>
        </a:spcAft>
        <a:defRPr sz="4000">
          <a:solidFill>
            <a:schemeClr val="tx2"/>
          </a:solidFill>
          <a:latin typeface="Impact" pitchFamily="34" charset="0"/>
          <a:cs typeface="Arial" charset="0"/>
        </a:defRPr>
      </a:lvl5pPr>
      <a:lvl6pPr marL="457200" algn="l" rtl="0" fontAlgn="base">
        <a:spcBef>
          <a:spcPct val="0"/>
        </a:spcBef>
        <a:spcAft>
          <a:spcPct val="0"/>
        </a:spcAft>
        <a:defRPr sz="4000">
          <a:solidFill>
            <a:schemeClr val="tx2"/>
          </a:solidFill>
          <a:latin typeface="Impact" pitchFamily="34" charset="0"/>
          <a:cs typeface="Arial" charset="0"/>
        </a:defRPr>
      </a:lvl6pPr>
      <a:lvl7pPr marL="914400" algn="l" rtl="0" fontAlgn="base">
        <a:spcBef>
          <a:spcPct val="0"/>
        </a:spcBef>
        <a:spcAft>
          <a:spcPct val="0"/>
        </a:spcAft>
        <a:defRPr sz="4000">
          <a:solidFill>
            <a:schemeClr val="tx2"/>
          </a:solidFill>
          <a:latin typeface="Impact" pitchFamily="34" charset="0"/>
          <a:cs typeface="Arial" charset="0"/>
        </a:defRPr>
      </a:lvl7pPr>
      <a:lvl8pPr marL="1371600" algn="l" rtl="0" fontAlgn="base">
        <a:spcBef>
          <a:spcPct val="0"/>
        </a:spcBef>
        <a:spcAft>
          <a:spcPct val="0"/>
        </a:spcAft>
        <a:defRPr sz="4000">
          <a:solidFill>
            <a:schemeClr val="tx2"/>
          </a:solidFill>
          <a:latin typeface="Impact" pitchFamily="34" charset="0"/>
          <a:cs typeface="Arial" charset="0"/>
        </a:defRPr>
      </a:lvl8pPr>
      <a:lvl9pPr marL="1828800" algn="l" rtl="0" fontAlgn="base">
        <a:spcBef>
          <a:spcPct val="0"/>
        </a:spcBef>
        <a:spcAft>
          <a:spcPct val="0"/>
        </a:spcAft>
        <a:defRPr sz="4000">
          <a:solidFill>
            <a:schemeClr val="tx2"/>
          </a:solidFill>
          <a:latin typeface="Impact" pitchFamily="34"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cs typeface="+mn-cs"/>
        </a:defRPr>
      </a:lvl2pPr>
      <a:lvl3pPr marL="1143000" indent="-228600" algn="l" rtl="0" eaLnBrk="0" fontAlgn="base" hangingPunct="0">
        <a:spcBef>
          <a:spcPct val="20000"/>
        </a:spcBef>
        <a:spcAft>
          <a:spcPct val="0"/>
        </a:spcAft>
        <a:buChar char="•"/>
        <a:defRPr sz="2400" b="1">
          <a:solidFill>
            <a:schemeClr val="tx1"/>
          </a:solidFill>
          <a:latin typeface="+mn-lt"/>
          <a:cs typeface="+mn-cs"/>
        </a:defRPr>
      </a:lvl3pPr>
      <a:lvl4pPr marL="1600200" indent="-228600" algn="l" rtl="0" eaLnBrk="0" fontAlgn="base" hangingPunct="0">
        <a:spcBef>
          <a:spcPct val="20000"/>
        </a:spcBef>
        <a:spcAft>
          <a:spcPct val="0"/>
        </a:spcAft>
        <a:buChar char="–"/>
        <a:defRPr sz="2000" b="1">
          <a:solidFill>
            <a:schemeClr val="tx1"/>
          </a:solidFill>
          <a:latin typeface="+mn-lt"/>
          <a:cs typeface="+mn-cs"/>
        </a:defRPr>
      </a:lvl4pPr>
      <a:lvl5pPr marL="2057400" indent="-228600" algn="l" rtl="0" eaLnBrk="0" fontAlgn="base" hangingPunct="0">
        <a:spcBef>
          <a:spcPct val="20000"/>
        </a:spcBef>
        <a:spcAft>
          <a:spcPct val="0"/>
        </a:spcAft>
        <a:buChar char="»"/>
        <a:defRPr sz="2000" b="1">
          <a:solidFill>
            <a:schemeClr val="tx1"/>
          </a:solidFill>
          <a:latin typeface="+mn-lt"/>
          <a:cs typeface="+mn-cs"/>
        </a:defRPr>
      </a:lvl5pPr>
      <a:lvl6pPr marL="2514600" indent="-228600" algn="l" rtl="0" fontAlgn="base">
        <a:spcBef>
          <a:spcPct val="20000"/>
        </a:spcBef>
        <a:spcAft>
          <a:spcPct val="0"/>
        </a:spcAft>
        <a:buChar char="»"/>
        <a:defRPr sz="2000" b="1">
          <a:solidFill>
            <a:schemeClr val="tx1"/>
          </a:solidFill>
          <a:latin typeface="+mn-lt"/>
          <a:cs typeface="+mn-cs"/>
        </a:defRPr>
      </a:lvl6pPr>
      <a:lvl7pPr marL="2971800" indent="-228600" algn="l" rtl="0" fontAlgn="base">
        <a:spcBef>
          <a:spcPct val="20000"/>
        </a:spcBef>
        <a:spcAft>
          <a:spcPct val="0"/>
        </a:spcAft>
        <a:buChar char="»"/>
        <a:defRPr sz="2000" b="1">
          <a:solidFill>
            <a:schemeClr val="tx1"/>
          </a:solidFill>
          <a:latin typeface="+mn-lt"/>
          <a:cs typeface="+mn-cs"/>
        </a:defRPr>
      </a:lvl7pPr>
      <a:lvl8pPr marL="3429000" indent="-228600" algn="l" rtl="0" fontAlgn="base">
        <a:spcBef>
          <a:spcPct val="20000"/>
        </a:spcBef>
        <a:spcAft>
          <a:spcPct val="0"/>
        </a:spcAft>
        <a:buChar char="»"/>
        <a:defRPr sz="2000" b="1">
          <a:solidFill>
            <a:schemeClr val="tx1"/>
          </a:solidFill>
          <a:latin typeface="+mn-lt"/>
          <a:cs typeface="+mn-cs"/>
        </a:defRPr>
      </a:lvl8pPr>
      <a:lvl9pPr marL="3886200" indent="-228600" algn="l" rtl="0" fontAlgn="base">
        <a:spcBef>
          <a:spcPct val="20000"/>
        </a:spcBef>
        <a:spcAft>
          <a:spcPct val="0"/>
        </a:spcAft>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8.png"/><Relationship Id="rId2" Type="http://schemas.openxmlformats.org/officeDocument/2006/relationships/audio" Target="../media/media5.m4a"/><Relationship Id="rId16" Type="http://schemas.openxmlformats.org/officeDocument/2006/relationships/image" Target="../media/image7.png"/><Relationship Id="rId1" Type="http://schemas.microsoft.com/office/2007/relationships/media" Target="../media/media5.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6.jpe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8.png"/><Relationship Id="rId4" Type="http://schemas.openxmlformats.org/officeDocument/2006/relationships/image" Target="../media/image2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5.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fld id="{A6382C30-1601-4703-ACCD-DAE31756A4BA}" type="slidenum">
              <a:rPr lang="ar-SA" altLang="en-US" sz="1000" b="0" smtClean="0"/>
              <a:pPr>
                <a:spcBef>
                  <a:spcPct val="0"/>
                </a:spcBef>
                <a:buFontTx/>
                <a:buNone/>
              </a:pPr>
              <a:t>1</a:t>
            </a:fld>
            <a:endParaRPr lang="en-US" altLang="en-US" sz="1000" b="0" smtClean="0"/>
          </a:p>
        </p:txBody>
      </p:sp>
      <p:sp useBgFill="1">
        <p:nvSpPr>
          <p:cNvPr id="5123" name="Rectangle 16"/>
          <p:cNvSpPr>
            <a:spLocks noChangeArrowheads="1"/>
          </p:cNvSpPr>
          <p:nvPr/>
        </p:nvSpPr>
        <p:spPr bwMode="auto">
          <a:xfrm>
            <a:off x="7740650" y="188913"/>
            <a:ext cx="1079500" cy="1511300"/>
          </a:xfrm>
          <a:prstGeom prst="rect">
            <a:avLst/>
          </a:prstGeom>
          <a:ln>
            <a:noFill/>
          </a:ln>
          <a:effectLst>
            <a:prstShdw prst="shdw13" dist="53882" dir="13500000">
              <a:srgbClr val="0066FF">
                <a:alpha val="50000"/>
              </a:srgbClr>
            </a:prst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en-US" sz="1800" b="0"/>
          </a:p>
        </p:txBody>
      </p:sp>
      <p:pic>
        <p:nvPicPr>
          <p:cNvPr id="5124" name="Picture 8" descr="Arm5"/>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740650" y="188913"/>
            <a:ext cx="1095375" cy="1524000"/>
          </a:xfrm>
          <a:prstGeom prst="rect">
            <a:avLst/>
          </a:prstGeom>
          <a:noFill/>
          <a:ln w="9525">
            <a:solidFill>
              <a:srgbClr val="008080"/>
            </a:solidFill>
            <a:miter lim="800000"/>
            <a:headEnd/>
            <a:tailEnd/>
          </a:ln>
          <a:extLst>
            <a:ext uri="{909E8E84-426E-40DD-AFC4-6F175D3DCCD1}">
              <a14:hiddenFill xmlns:a14="http://schemas.microsoft.com/office/drawing/2010/main">
                <a:solidFill>
                  <a:schemeClr val="bg2"/>
                </a:solidFill>
              </a14:hiddenFill>
            </a:ext>
          </a:extLst>
        </p:spPr>
      </p:pic>
      <p:sp>
        <p:nvSpPr>
          <p:cNvPr id="5125" name="Rectangle 9"/>
          <p:cNvSpPr>
            <a:spLocks noGrp="1" noChangeArrowheads="1"/>
          </p:cNvSpPr>
          <p:nvPr>
            <p:ph type="body" idx="1"/>
          </p:nvPr>
        </p:nvSpPr>
        <p:spPr>
          <a:xfrm>
            <a:off x="539750" y="2205038"/>
            <a:ext cx="8280400" cy="2471737"/>
          </a:xfrm>
        </p:spPr>
        <p:txBody>
          <a:bodyPr/>
          <a:lstStyle/>
          <a:p>
            <a:pPr algn="ctr" rtl="1" eaLnBrk="1" hangingPunct="1">
              <a:lnSpc>
                <a:spcPct val="150000"/>
              </a:lnSpc>
              <a:buFontTx/>
              <a:buNone/>
              <a:defRPr/>
            </a:pPr>
            <a:r>
              <a:rPr lang="fa-IR" altLang="fa-IR" sz="2800" kern="1200" dirty="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طراحی، مدل­سازی کامپیوتری و بررسی خواص ساختاری نانولوله­های ساپراکریستال کربنی</a:t>
            </a:r>
            <a:endParaRPr lang="en-US" altLang="fa-IR" sz="2800" kern="1200" dirty="0">
              <a:solidFill>
                <a:srgbClr val="000000"/>
              </a:solidFill>
              <a:latin typeface="Times New Roman" panose="02020603050405020304" pitchFamily="18" charset="0"/>
              <a:ea typeface="Times New Roman" panose="02020603050405020304" pitchFamily="18" charset="0"/>
              <a:cs typeface="B Lotus" panose="00000400000000000000" pitchFamily="2" charset="-78"/>
            </a:endParaRPr>
          </a:p>
          <a:p>
            <a:pPr algn="ctr" rtl="1" eaLnBrk="1" hangingPunct="1">
              <a:lnSpc>
                <a:spcPct val="150000"/>
              </a:lnSpc>
              <a:buFontTx/>
              <a:buNone/>
              <a:defRPr/>
            </a:pPr>
            <a:r>
              <a:rPr lang="fa-IR" altLang="fa-IR" dirty="0" smtClean="0">
                <a:solidFill>
                  <a:srgbClr val="000000"/>
                </a:solidFill>
              </a:rPr>
              <a:t> </a:t>
            </a:r>
            <a:r>
              <a:rPr lang="en-US" altLang="fa-IR" dirty="0" smtClean="0">
                <a:solidFill>
                  <a:srgbClr val="000000"/>
                </a:solidFill>
                <a:latin typeface="Times New Roman" panose="02020603050405020304" pitchFamily="18" charset="0"/>
                <a:cs typeface="Times New Roman" panose="02020603050405020304" pitchFamily="18" charset="0"/>
              </a:rPr>
              <a:t>Armchair</a:t>
            </a:r>
            <a:r>
              <a:rPr lang="fa-IR" altLang="fa-IR" dirty="0" smtClean="0">
                <a:solidFill>
                  <a:srgbClr val="000000"/>
                </a:solidFill>
                <a:latin typeface="Times New Roman" panose="02020603050405020304" pitchFamily="18" charset="0"/>
                <a:cs typeface="Times New Roman" panose="02020603050405020304" pitchFamily="18" charset="0"/>
              </a:rPr>
              <a:t>، </a:t>
            </a:r>
            <a:r>
              <a:rPr lang="en-US" altLang="fa-IR" dirty="0" smtClean="0">
                <a:solidFill>
                  <a:srgbClr val="000000"/>
                </a:solidFill>
                <a:latin typeface="Times New Roman" panose="02020603050405020304" pitchFamily="18" charset="0"/>
                <a:cs typeface="Times New Roman" panose="02020603050405020304" pitchFamily="18" charset="0"/>
              </a:rPr>
              <a:t>Zig-Zag</a:t>
            </a:r>
            <a:r>
              <a:rPr lang="fa-IR" altLang="fa-IR" dirty="0" smtClean="0">
                <a:solidFill>
                  <a:srgbClr val="000000"/>
                </a:solidFill>
                <a:latin typeface="Times New Roman" panose="02020603050405020304" pitchFamily="18" charset="0"/>
                <a:cs typeface="Times New Roman" panose="02020603050405020304" pitchFamily="18" charset="0"/>
              </a:rPr>
              <a:t> و </a:t>
            </a:r>
            <a:r>
              <a:rPr lang="en-US" altLang="fa-IR" dirty="0" err="1" smtClean="0">
                <a:solidFill>
                  <a:srgbClr val="000000"/>
                </a:solidFill>
                <a:latin typeface="Times New Roman" panose="02020603050405020304" pitchFamily="18" charset="0"/>
                <a:cs typeface="Times New Roman" panose="02020603050405020304" pitchFamily="18" charset="0"/>
              </a:rPr>
              <a:t>Chairal</a:t>
            </a:r>
            <a:endParaRPr lang="en-US" altLang="en-US" sz="2600" dirty="0" smtClean="0">
              <a:solidFill>
                <a:srgbClr val="000000"/>
              </a:solidFill>
              <a:latin typeface="Times New Roman" panose="02020603050405020304" pitchFamily="18" charset="0"/>
              <a:cs typeface="Times New Roman" panose="02020603050405020304" pitchFamily="18" charset="0"/>
            </a:endParaRPr>
          </a:p>
        </p:txBody>
      </p:sp>
      <p:sp>
        <p:nvSpPr>
          <p:cNvPr id="5126" name="Rectangle 10"/>
          <p:cNvSpPr>
            <a:spLocks noChangeArrowheads="1"/>
          </p:cNvSpPr>
          <p:nvPr/>
        </p:nvSpPr>
        <p:spPr bwMode="auto">
          <a:xfrm>
            <a:off x="468313" y="4870450"/>
            <a:ext cx="82296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eaLnBrk="1" hangingPunct="1">
              <a:buFontTx/>
              <a:buNone/>
            </a:pPr>
            <a:endParaRPr lang="en-US" altLang="en-US" sz="1800">
              <a:solidFill>
                <a:srgbClr val="000000"/>
              </a:solidFill>
              <a:cs typeface="B Yagut" panose="00000400000000000000" pitchFamily="2" charset="-78"/>
            </a:endParaRPr>
          </a:p>
        </p:txBody>
      </p:sp>
      <p:sp>
        <p:nvSpPr>
          <p:cNvPr id="5127" name="Rectangle 13"/>
          <p:cNvSpPr>
            <a:spLocks noChangeArrowheads="1"/>
          </p:cNvSpPr>
          <p:nvPr/>
        </p:nvSpPr>
        <p:spPr bwMode="auto">
          <a:xfrm>
            <a:off x="395288" y="5805488"/>
            <a:ext cx="82296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eaLnBrk="1" hangingPunct="1">
              <a:buFontTx/>
              <a:buNone/>
            </a:pPr>
            <a:endParaRPr lang="en-US" altLang="en-US" sz="1800">
              <a:cs typeface="B Yagut" panose="00000400000000000000" pitchFamily="2" charset="-78"/>
            </a:endParaRPr>
          </a:p>
        </p:txBody>
      </p:sp>
      <p:pic>
        <p:nvPicPr>
          <p:cNvPr id="5128" name="Picture 1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491" t="23132" r="2019" b="27711"/>
          <a:stretch>
            <a:fillRect/>
          </a:stretch>
        </p:blipFill>
        <p:spPr bwMode="auto">
          <a:xfrm rot="-204565">
            <a:off x="2555875" y="549275"/>
            <a:ext cx="4103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1"/>
          <p:cNvSpPr>
            <a:spLocks noChangeArrowheads="1"/>
          </p:cNvSpPr>
          <p:nvPr/>
        </p:nvSpPr>
        <p:spPr bwMode="auto">
          <a:xfrm>
            <a:off x="755650" y="4681538"/>
            <a:ext cx="74882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ar-SA" altLang="fa-IR" sz="2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توکلی، احسان</a:t>
            </a:r>
            <a:r>
              <a:rPr lang="fa-IR" altLang="fa-IR" sz="2000" baseline="30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1 </a:t>
            </a:r>
            <a:r>
              <a:rPr lang="fa-IR" altLang="fa-IR" sz="2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a:t>
            </a:r>
            <a:r>
              <a:rPr lang="ar-SA" altLang="fa-IR" sz="2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قلی پور شهرکی، مهران</a:t>
            </a:r>
            <a:r>
              <a:rPr lang="fa-IR" altLang="fa-IR" sz="2000" baseline="30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1</a:t>
            </a:r>
            <a:r>
              <a:rPr lang="fa-IR" altLang="fa-IR" sz="2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a:t>
            </a:r>
            <a:r>
              <a:rPr lang="ar-SA" altLang="fa-IR" sz="2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قربانعلی، سعید </a:t>
            </a:r>
            <a:r>
              <a:rPr lang="fa-IR" altLang="fa-IR" sz="2000" baseline="30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2      </a:t>
            </a:r>
            <a:endParaRPr lang="en-US" altLang="fa-IR" sz="2000" b="0">
              <a:solidFill>
                <a:srgbClr val="000000"/>
              </a:solidFill>
              <a:latin typeface="Times New Roman" panose="02020603050405020304" pitchFamily="18" charset="0"/>
              <a:ea typeface="Times New Roman" panose="02020603050405020304" pitchFamily="18" charset="0"/>
              <a:cs typeface="Lotus" pitchFamily="2" charset="0"/>
            </a:endParaRPr>
          </a:p>
          <a:p>
            <a:pPr algn="ctr" rtl="1" eaLnBrk="1" hangingPunct="1">
              <a:spcBef>
                <a:spcPct val="0"/>
              </a:spcBef>
              <a:buFontTx/>
              <a:buNone/>
            </a:pPr>
            <a:r>
              <a:rPr lang="fa-IR" altLang="fa-IR" sz="1600" b="0" i="1" baseline="30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1</a:t>
            </a:r>
            <a:r>
              <a:rPr lang="fa-IR" altLang="fa-IR" sz="1600" b="0" i="1">
                <a:solidFill>
                  <a:srgbClr val="000000"/>
                </a:solidFill>
                <a:latin typeface="Times New Roman" panose="02020603050405020304" pitchFamily="18" charset="0"/>
                <a:ea typeface="Times New Roman" panose="02020603050405020304" pitchFamily="18" charset="0"/>
                <a:cs typeface="B Lotus" panose="00000400000000000000" pitchFamily="2" charset="-78"/>
              </a:rPr>
              <a:t>دانشکده فيزيك دانشگا</a:t>
            </a:r>
            <a:r>
              <a:rPr lang="ar-SA" altLang="fa-IR" sz="1600" b="0" i="1">
                <a:solidFill>
                  <a:srgbClr val="000000"/>
                </a:solidFill>
                <a:latin typeface="Times New Roman" panose="02020603050405020304" pitchFamily="18" charset="0"/>
                <a:ea typeface="Times New Roman" panose="02020603050405020304" pitchFamily="18" charset="0"/>
                <a:cs typeface="B Lotus" panose="00000400000000000000" pitchFamily="2" charset="-78"/>
              </a:rPr>
              <a:t>ه اراک</a:t>
            </a:r>
            <a:r>
              <a:rPr lang="fa-IR" altLang="fa-IR" sz="1600" b="0" i="1">
                <a:solidFill>
                  <a:srgbClr val="000000"/>
                </a:solidFill>
                <a:latin typeface="Times New Roman" panose="02020603050405020304" pitchFamily="18" charset="0"/>
                <a:ea typeface="Times New Roman" panose="02020603050405020304" pitchFamily="18" charset="0"/>
                <a:cs typeface="B Lotus" panose="00000400000000000000" pitchFamily="2" charset="-78"/>
              </a:rPr>
              <a:t> ، دانشگاه اراک</a:t>
            </a:r>
            <a:endParaRPr lang="en-US" altLang="fa-IR" sz="1600" b="0">
              <a:solidFill>
                <a:srgbClr val="000000"/>
              </a:solidFill>
              <a:latin typeface="Times New Roman" panose="02020603050405020304" pitchFamily="18" charset="0"/>
              <a:ea typeface="Times New Roman" panose="02020603050405020304" pitchFamily="18" charset="0"/>
              <a:cs typeface="Lotus" pitchFamily="2" charset="0"/>
            </a:endParaRPr>
          </a:p>
          <a:p>
            <a:pPr algn="ctr" eaLnBrk="1" hangingPunct="1">
              <a:spcBef>
                <a:spcPct val="0"/>
              </a:spcBef>
              <a:buFontTx/>
              <a:buNone/>
            </a:pPr>
            <a:r>
              <a:rPr lang="fa-IR" altLang="fa-IR" sz="1600" b="0" i="1" baseline="30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2</a:t>
            </a:r>
            <a:r>
              <a:rPr lang="ar-SA" altLang="fa-IR" sz="1600" b="0" i="1" baseline="30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a:t>
            </a:r>
            <a:r>
              <a:rPr lang="ar-SA" altLang="fa-IR" sz="1600" b="0" i="1">
                <a:solidFill>
                  <a:srgbClr val="000000"/>
                </a:solidFill>
                <a:latin typeface="Times New Roman" panose="02020603050405020304" pitchFamily="18" charset="0"/>
                <a:ea typeface="Times New Roman" panose="02020603050405020304" pitchFamily="18" charset="0"/>
                <a:cs typeface="B Lotus" panose="00000400000000000000" pitchFamily="2" charset="-78"/>
              </a:rPr>
              <a:t>گروه فیزیک، دانشگاه تفرش،</a:t>
            </a:r>
            <a:r>
              <a:rPr lang="ar-SA" altLang="fa-IR" sz="1600" b="0" i="1" baseline="30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a:t>
            </a:r>
            <a:r>
              <a:rPr lang="ar-SA" altLang="fa-IR" sz="1600" b="0" i="1">
                <a:solidFill>
                  <a:srgbClr val="000000"/>
                </a:solidFill>
                <a:latin typeface="Times New Roman" panose="02020603050405020304" pitchFamily="18" charset="0"/>
                <a:ea typeface="Times New Roman" panose="02020603050405020304" pitchFamily="18" charset="0"/>
                <a:cs typeface="B Lotus" panose="00000400000000000000" pitchFamily="2" charset="-78"/>
              </a:rPr>
              <a:t>تفرش</a:t>
            </a:r>
            <a:endParaRPr lang="en-US" altLang="fa-IR" sz="1600" b="0">
              <a:solidFill>
                <a:srgbClr val="000000"/>
              </a:solidFill>
            </a:endParaRPr>
          </a:p>
        </p:txBody>
      </p:sp>
      <p:pic>
        <p:nvPicPr>
          <p:cNvPr id="513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538" y="188913"/>
            <a:ext cx="13112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5132"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4032250"/>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ransition spd="med" advTm="443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187450" y="981075"/>
            <a:ext cx="698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eaLnBrk="1" hangingPunct="1">
              <a:spcBef>
                <a:spcPct val="0"/>
              </a:spcBef>
              <a:buFontTx/>
              <a:buNone/>
            </a:pPr>
            <a:r>
              <a:rPr lang="ar-SA"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نانوروبان های برش داده شده (سمت چپ شکل های 1 تا 5) دارای مضرب صحیحی از برداردهای شبکه در راستای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x</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و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y</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می باشد. مثلا برای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8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44</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بیست ثابت شبکه در راستای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y</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و ده ثابت شبکه برای عرض آن در نظر گرفته شده است. نامگذاری نانولوله­ها در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CNSu</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ها دقیقا مشابه نانولوله های کربنی با دو عدد مشخصه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m</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و</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n </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می­باشد.</a:t>
            </a:r>
            <a:endParaRPr lang="en-US" altLang="fa-IR" sz="1800" b="0">
              <a:solidFill>
                <a:srgbClr val="000000"/>
              </a:solidFill>
              <a:latin typeface="Times New Roman" panose="02020603050405020304" pitchFamily="18" charset="0"/>
              <a:ea typeface="Times New Roman" panose="02020603050405020304" pitchFamily="18" charset="0"/>
              <a:cs typeface="Lotus" pitchFamily="2" charset="0"/>
            </a:endParaRPr>
          </a:p>
        </p:txBody>
      </p:sp>
      <p:sp>
        <p:nvSpPr>
          <p:cNvPr id="19459" name="Rectangle 2"/>
          <p:cNvSpPr>
            <a:spLocks noChangeArrowheads="1"/>
          </p:cNvSpPr>
          <p:nvPr/>
        </p:nvSpPr>
        <p:spPr bwMode="auto">
          <a:xfrm>
            <a:off x="1042988" y="2565400"/>
            <a:ext cx="71088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eaLnBrk="1" hangingPunct="1">
              <a:spcBef>
                <a:spcPct val="0"/>
              </a:spcBef>
              <a:buFontTx/>
              <a:buNone/>
            </a:pP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می­توان با رول کردن نانوروبان های فوق به نانولوله مورد نظر رسید و در شرایط اولیه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MD</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به آنها پتانسیل ترسف را اعمال کرد تا نانولوله­های پایدار را بیابیم. نظر به منافذ قطورتری که نانولوله های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8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44</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8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63(12)</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و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C</a:t>
            </a:r>
            <a:r>
              <a:rPr lang="en-US" altLang="fa-IR" sz="18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664</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نسبت به گرافن دارند، می­توانند جاذب قویتری برای هیدروژن نسبت به دیگرآلوتروپ­های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Su</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باشند. در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8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664</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با دوازده ضلعی­ای منتظم مواجه هستیم که می­توان آنها را در گستره­ای از دماها و فشارها پایدار کرد و به عنوان جاذب هیدورژن بهینه استفاده کرد. شکل 6 یک نمونه از محاسبات دینامیک مولکولی را که توسط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VMD</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تصویر سازی شده است، نشان می­دهد.</a:t>
            </a:r>
            <a:endParaRPr lang="en-US" altLang="fa-IR" sz="1800" b="0">
              <a:solidFill>
                <a:srgbClr val="000000"/>
              </a:solidFill>
            </a:endParaRPr>
          </a:p>
        </p:txBody>
      </p:sp>
      <p:sp>
        <p:nvSpPr>
          <p:cNvPr id="19460"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19461"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4595813"/>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2679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12-12-2020 05-20-52 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 y="1412875"/>
            <a:ext cx="79454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
          <p:cNvSpPr>
            <a:spLocks noChangeArrowheads="1"/>
          </p:cNvSpPr>
          <p:nvPr/>
        </p:nvSpPr>
        <p:spPr bwMode="auto">
          <a:xfrm>
            <a:off x="2243138" y="34290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eaLnBrk="1" hangingPunct="1">
              <a:spcBef>
                <a:spcPct val="0"/>
              </a:spcBef>
              <a:buFontTx/>
              <a:buNone/>
            </a:pPr>
            <a:r>
              <a:rPr lang="fa-IR" altLang="fa-IR" sz="16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شكل6: نانولوله­های بدست آمده ناشی از رول شدن </a:t>
            </a:r>
            <a:r>
              <a:rPr lang="en-US" altLang="fa-IR" sz="16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C44</a:t>
            </a:r>
            <a:r>
              <a:rPr lang="fa-IR" altLang="fa-IR" sz="16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با اعداد مشخصه دلخواه برای ساختار (10،0) که  زیگزاگ نام دارد و توسط کد لمپس محاسبات انجام شده است.</a:t>
            </a:r>
            <a:endParaRPr lang="en-US" altLang="fa-IR" sz="1600" b="0">
              <a:solidFill>
                <a:srgbClr val="000000"/>
              </a:solidFill>
            </a:endParaRPr>
          </a:p>
        </p:txBody>
      </p:sp>
      <p:sp>
        <p:nvSpPr>
          <p:cNvPr id="20484"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2048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411663"/>
            <a:ext cx="12652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ransition spd="med" advTm="2725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1403350" y="1484313"/>
            <a:ext cx="62642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r" rtl="1" eaLnBrk="1" hangingPunct="1">
              <a:lnSpc>
                <a:spcPct val="150000"/>
              </a:lnSpc>
              <a:spcBef>
                <a:spcPct val="0"/>
              </a:spcBef>
              <a:buFontTx/>
              <a:buNone/>
            </a:pPr>
            <a:r>
              <a:rPr lang="fa-IR" altLang="fa-IR" sz="2000">
                <a:solidFill>
                  <a:srgbClr val="FF0000"/>
                </a:solidFill>
                <a:latin typeface="Times New Roman" panose="02020603050405020304" pitchFamily="18" charset="0"/>
                <a:ea typeface="Times New Roman" panose="02020603050405020304" pitchFamily="18" charset="0"/>
                <a:cs typeface="B Lotus" panose="00000400000000000000" pitchFamily="2" charset="-78"/>
              </a:rPr>
              <a:t>نتیجه­گیری</a:t>
            </a:r>
            <a:endParaRPr lang="en-US" altLang="fa-IR" sz="1800" b="0">
              <a:solidFill>
                <a:srgbClr val="FF0000"/>
              </a:solidFill>
              <a:latin typeface="Times New Roman" panose="02020603050405020304" pitchFamily="18" charset="0"/>
              <a:ea typeface="Times New Roman" panose="02020603050405020304" pitchFamily="18" charset="0"/>
              <a:cs typeface="Lotus" pitchFamily="2" charset="0"/>
            </a:endParaRPr>
          </a:p>
          <a:p>
            <a:pPr algn="just" rtl="1" eaLnBrk="1" hangingPunct="1">
              <a:lnSpc>
                <a:spcPct val="150000"/>
              </a:lnSpc>
              <a:spcBef>
                <a:spcPct val="0"/>
              </a:spcBef>
              <a:buFontTx/>
              <a:buNone/>
            </a:pP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نانولوله های ساپراکریستال با کمک پتانسیل واکنشی ترسف به حالت پایدار رسیدند. آنسامبل به کار برده شده در مدل­سازی از نوع هنگرد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NVT</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بوده که در دمای اتاق با اعمای شرایط مرزی دوره­ای این شبیه­سازی انجام گرفته است. نتیجه گرفته شد که آلوتروپ­های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8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44</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8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63(12)</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و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C</a:t>
            </a:r>
            <a:r>
              <a:rPr lang="en-US" altLang="fa-IR" sz="18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664</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به دلیل داشتن چند  ضلعی های منتظم با اضلاع بیشتر قابلیت جذب هیدروژن بیشتری را نسبت به دیگر اعضای خانواده این ساختارها دارد. </a:t>
            </a:r>
            <a:endParaRPr lang="en-US" altLang="fa-IR" sz="1800" b="0">
              <a:solidFill>
                <a:srgbClr val="000000"/>
              </a:solidFill>
            </a:endParaRPr>
          </a:p>
        </p:txBody>
      </p:sp>
      <p:sp>
        <p:nvSpPr>
          <p:cNvPr id="21507"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2150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8" y="4184650"/>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2329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p:spPr>
        <p:txBody>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fld id="{0AE247E7-2F08-439E-A503-DE0F8A479A0C}" type="slidenum">
              <a:rPr lang="ar-SA" altLang="en-US" sz="1000" b="0" smtClean="0"/>
              <a:pPr>
                <a:spcBef>
                  <a:spcPct val="0"/>
                </a:spcBef>
                <a:buFontTx/>
                <a:buNone/>
              </a:pPr>
              <a:t>13</a:t>
            </a:fld>
            <a:endParaRPr lang="en-US" altLang="en-US" sz="1000" b="0" smtClean="0"/>
          </a:p>
        </p:txBody>
      </p:sp>
      <p:sp>
        <p:nvSpPr>
          <p:cNvPr id="22531" name="Rectangle 4"/>
          <p:cNvSpPr>
            <a:spLocks noChangeArrowheads="1"/>
          </p:cNvSpPr>
          <p:nvPr/>
        </p:nvSpPr>
        <p:spPr bwMode="auto">
          <a:xfrm>
            <a:off x="900113" y="1412875"/>
            <a:ext cx="74168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Low" eaLnBrk="1" hangingPunct="1">
              <a:spcBef>
                <a:spcPct val="0"/>
              </a:spcBef>
              <a:buFontTx/>
              <a:buNone/>
            </a:pP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[1] Azhazha V M 2006 Voprosy atomnoi nauki. Ser.: Vakuum, chistye materialy, sverhprovodniki 1 145-152 (Russian)</a:t>
            </a:r>
            <a:endParaRPr lang="en-US" altLang="fa-IR" sz="3600" b="0">
              <a:solidFill>
                <a:srgbClr val="000000"/>
              </a:solidFill>
              <a:latin typeface="Times New Roman" panose="02020603050405020304" pitchFamily="18" charset="0"/>
              <a:ea typeface="Times New Roman" panose="02020603050405020304" pitchFamily="18" charset="0"/>
              <a:cs typeface="Lotus" pitchFamily="2" charset="0"/>
            </a:endParaRPr>
          </a:p>
          <a:p>
            <a:pPr algn="justLow" eaLnBrk="1" hangingPunct="1">
              <a:spcBef>
                <a:spcPct val="0"/>
              </a:spcBef>
              <a:buFontTx/>
              <a:buNone/>
            </a:pP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[2] Tarasov B P and Goldshleger N F 2002 International scientific journal for alternative energy and ecology 3 20-39 </a:t>
            </a:r>
            <a:endParaRPr lang="en-US" altLang="fa-IR" sz="3600" b="0">
              <a:solidFill>
                <a:srgbClr val="000000"/>
              </a:solidFill>
              <a:latin typeface="Times New Roman" panose="02020603050405020304" pitchFamily="18" charset="0"/>
              <a:ea typeface="Times New Roman" panose="02020603050405020304" pitchFamily="18" charset="0"/>
              <a:cs typeface="Lotus" pitchFamily="2" charset="0"/>
            </a:endParaRPr>
          </a:p>
          <a:p>
            <a:pPr algn="justLow" eaLnBrk="1" hangingPunct="1">
              <a:spcBef>
                <a:spcPct val="0"/>
              </a:spcBef>
              <a:buFontTx/>
              <a:buNone/>
            </a:pP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[3] Dillon A C and Heben M J 2000 Int. Symp. Metal–hydrogen System: Abstr 2 2–10</a:t>
            </a:r>
            <a:endParaRPr lang="en-US" altLang="fa-IR" sz="3600" b="0">
              <a:solidFill>
                <a:srgbClr val="000000"/>
              </a:solidFill>
              <a:latin typeface="Times New Roman" panose="02020603050405020304" pitchFamily="18" charset="0"/>
              <a:ea typeface="Times New Roman" panose="02020603050405020304" pitchFamily="18" charset="0"/>
              <a:cs typeface="Lotus" pitchFamily="2" charset="0"/>
            </a:endParaRPr>
          </a:p>
          <a:p>
            <a:pPr algn="justLow" eaLnBrk="1" hangingPunct="1">
              <a:spcBef>
                <a:spcPct val="0"/>
              </a:spcBef>
              <a:buFontTx/>
              <a:buNone/>
            </a:pP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[4] Nechaev YU S 2006 Physics-Uspekhi 176 582-610</a:t>
            </a:r>
            <a:endParaRPr lang="en-US" altLang="fa-IR" sz="3600" b="0">
              <a:solidFill>
                <a:srgbClr val="000000"/>
              </a:solidFill>
              <a:latin typeface="Times New Roman" panose="02020603050405020304" pitchFamily="18" charset="0"/>
              <a:ea typeface="Times New Roman" panose="02020603050405020304" pitchFamily="18" charset="0"/>
              <a:cs typeface="Lotus" pitchFamily="2" charset="0"/>
            </a:endParaRPr>
          </a:p>
          <a:p>
            <a:pPr algn="justLow" eaLnBrk="1" hangingPunct="1">
              <a:spcBef>
                <a:spcPct val="0"/>
              </a:spcBef>
              <a:buFontTx/>
              <a:buNone/>
            </a:pP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[5]</a:t>
            </a:r>
            <a:r>
              <a:rPr lang="en-US" altLang="fa-IR" sz="1800" b="0">
                <a:solidFill>
                  <a:srgbClr val="000000"/>
                </a:solidFill>
                <a:latin typeface="B Lotus" panose="00000400000000000000" pitchFamily="2" charset="-78"/>
                <a:ea typeface="Times New Roman" panose="02020603050405020304" pitchFamily="18" charset="0"/>
                <a:cs typeface="Lotus" pitchFamily="2" charset="0"/>
              </a:rPr>
              <a:t> </a:t>
            </a:r>
            <a:r>
              <a:rPr lang="en-US"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Novoselov K. S. et al. Two-dimensional atomic crystals // PNAS. 2005. V. 102. P. 10451</a:t>
            </a:r>
            <a:r>
              <a:rPr lang="fa-IR" altLang="fa-IR" sz="18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a:t>
            </a:r>
            <a:endParaRPr lang="en-US" altLang="fa-IR" sz="3600" b="0">
              <a:solidFill>
                <a:srgbClr val="000000"/>
              </a:solidFill>
              <a:latin typeface="Times New Roman" panose="02020603050405020304" pitchFamily="18" charset="0"/>
              <a:ea typeface="Times New Roman" panose="02020603050405020304" pitchFamily="18" charset="0"/>
              <a:cs typeface="Lotus" pitchFamily="2" charset="0"/>
            </a:endParaRPr>
          </a:p>
        </p:txBody>
      </p:sp>
      <p:sp>
        <p:nvSpPr>
          <p:cNvPr id="22532"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22533"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8" y="4184650"/>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331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fld id="{AE9AB812-7A82-48BE-9805-5281B824551E}" type="slidenum">
              <a:rPr lang="ar-SA" altLang="en-US" sz="1000" b="0" smtClean="0"/>
              <a:pPr>
                <a:spcBef>
                  <a:spcPct val="0"/>
                </a:spcBef>
                <a:buFontTx/>
                <a:buNone/>
              </a:pPr>
              <a:t>14</a:t>
            </a:fld>
            <a:endParaRPr lang="en-US" altLang="en-US" sz="1000" b="0" smtClean="0"/>
          </a:p>
        </p:txBody>
      </p:sp>
      <p:pic>
        <p:nvPicPr>
          <p:cNvPr id="23555" name="Picture 4" descr="b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144000" cy="6856413"/>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556" name="WordArt 5"/>
          <p:cNvSpPr>
            <a:spLocks noChangeArrowheads="1" noChangeShapeType="1" noTextEdit="1"/>
          </p:cNvSpPr>
          <p:nvPr/>
        </p:nvSpPr>
        <p:spPr bwMode="auto">
          <a:xfrm>
            <a:off x="1763713" y="3789363"/>
            <a:ext cx="3744912" cy="792162"/>
          </a:xfrm>
          <a:prstGeom prst="rect">
            <a:avLst/>
          </a:prstGeom>
        </p:spPr>
        <p:txBody>
          <a:bodyPr spcFirstLastPara="1" wrap="none" fromWordArt="1">
            <a:prstTxWarp prst="textArchUp">
              <a:avLst>
                <a:gd name="adj" fmla="val 10800000"/>
              </a:avLst>
            </a:prstTxWarp>
          </a:bodyPr>
          <a:lstStyle/>
          <a:p>
            <a:pPr algn="ctr" rtl="1"/>
            <a:r>
              <a:rPr lang="fa-IR" sz="6000" kern="10">
                <a:ln w="25400">
                  <a:solidFill>
                    <a:srgbClr val="FF0000"/>
                  </a:solidFill>
                  <a:round/>
                  <a:headEnd/>
                  <a:tailEnd/>
                </a:ln>
                <a:gradFill rotWithShape="1">
                  <a:gsLst>
                    <a:gs pos="0">
                      <a:srgbClr val="FFFF00"/>
                    </a:gs>
                    <a:gs pos="100000">
                      <a:srgbClr val="767600"/>
                    </a:gs>
                  </a:gsLst>
                  <a:lin ang="2700000" scaled="1"/>
                </a:gradFill>
                <a:latin typeface="Arial" panose="020B0604020202020204" pitchFamily="34" charset="0"/>
              </a:rPr>
              <a:t>با تشکراز توجه شما</a:t>
            </a:r>
          </a:p>
        </p:txBody>
      </p:sp>
      <p:sp>
        <p:nvSpPr>
          <p:cNvPr id="23557"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FF00"/>
                </a:solidFill>
              </a:rPr>
              <a:t> </a:t>
            </a:r>
            <a:r>
              <a:rPr lang="fa-IR" altLang="fa-IR" sz="1600" b="0">
                <a:solidFill>
                  <a:srgbClr val="FFFF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FF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23558"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2338" y="4248150"/>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ransition spd="med" advTm="77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fld id="{1B7B1C33-C331-4EC7-A3AC-FB2ED5E8D036}" type="slidenum">
              <a:rPr lang="ar-SA" altLang="en-US" sz="1000" b="0" smtClean="0"/>
              <a:pPr>
                <a:spcBef>
                  <a:spcPct val="0"/>
                </a:spcBef>
                <a:buFontTx/>
                <a:buNone/>
              </a:pPr>
              <a:t>2</a:t>
            </a:fld>
            <a:endParaRPr lang="en-US" altLang="en-US" sz="1000" b="0" smtClean="0"/>
          </a:p>
        </p:txBody>
      </p:sp>
      <p:sp>
        <p:nvSpPr>
          <p:cNvPr id="6147" name="Rectangle 2"/>
          <p:cNvSpPr>
            <a:spLocks noGrp="1" noChangeArrowheads="1"/>
          </p:cNvSpPr>
          <p:nvPr>
            <p:ph type="title"/>
          </p:nvPr>
        </p:nvSpPr>
        <p:spPr>
          <a:xfrm>
            <a:off x="7019925" y="333375"/>
            <a:ext cx="1520825" cy="566738"/>
          </a:xfrm>
        </p:spPr>
        <p:txBody>
          <a:bodyPr/>
          <a:lstStyle/>
          <a:p>
            <a:pPr algn="ctr" eaLnBrk="1" hangingPunct="1"/>
            <a:r>
              <a:rPr lang="fa-IR" altLang="en-US" sz="2400" b="1" smtClean="0">
                <a:solidFill>
                  <a:srgbClr val="FF0000"/>
                </a:solidFill>
                <a:cs typeface="B Yagut" panose="00000400000000000000" pitchFamily="2" charset="-78"/>
              </a:rPr>
              <a:t>مقدمه :</a:t>
            </a:r>
            <a:r>
              <a:rPr lang="en-US" altLang="en-US" sz="2100" smtClean="0">
                <a:solidFill>
                  <a:srgbClr val="FF0000"/>
                </a:solidFill>
                <a:cs typeface="B Yagut" panose="00000400000000000000" pitchFamily="2" charset="-78"/>
              </a:rPr>
              <a:t> </a:t>
            </a:r>
          </a:p>
        </p:txBody>
      </p:sp>
      <p:sp>
        <p:nvSpPr>
          <p:cNvPr id="614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en-US" sz="1800" b="0"/>
          </a:p>
        </p:txBody>
      </p:sp>
      <p:sp>
        <p:nvSpPr>
          <p:cNvPr id="6149" name="Rectangle 15"/>
          <p:cNvSpPr>
            <a:spLocks noChangeArrowheads="1"/>
          </p:cNvSpPr>
          <p:nvPr/>
        </p:nvSpPr>
        <p:spPr bwMode="auto">
          <a:xfrm>
            <a:off x="395288" y="1341438"/>
            <a:ext cx="8229600"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a:spcBef>
                <a:spcPct val="0"/>
              </a:spcBef>
              <a:buFontTx/>
              <a:buNone/>
            </a:pPr>
            <a:r>
              <a:rPr lang="fa-IR" altLang="en-US" sz="2100" b="0">
                <a:solidFill>
                  <a:srgbClr val="000000"/>
                </a:solidFill>
                <a:cs typeface="B Yagut" panose="00000400000000000000" pitchFamily="2" charset="-78"/>
              </a:rPr>
              <a:t>     </a:t>
            </a:r>
            <a:r>
              <a:rPr lang="ar-SA" altLang="fa-IR" sz="1800" b="0">
                <a:solidFill>
                  <a:srgbClr val="000000"/>
                </a:solidFill>
              </a:rPr>
              <a:t>با گسترش و پیشرفت در روش های تولید این گونه مواد امیدواری برای جایگزینی مواد غیر سیلیکونی مورد استفاده در صنایع صدرالاشاره افزایش یافته است. از بین نانوساختارهای کربنی، گرافن متشکل از تک لایه اتم­های کربن جایگزیده در شبکه های لانه زنبوری دو بعدی فشرده به عنوان اساس کار ساختارهای بلوکی مواد گرافیتی نیز در ابعاد بالاتر به کار می­رود. در حال حاضر نانولوله­های کربنی را به عنوان موادی بسیار مفید در نانوالکترونیک در نظر می­گیرند. برای طراحی موثر وسایل نانوالکترونیکی بر پایه فرآیند سیگنال­ها لازم است تا شناخت کاملی نسبت به خواص مکانیکی الکتریکی و همچنین مشخصه­یابی ساختاری داشته باشیم. مطالعات اولیه بر روی نانوساختارها نشان از انتقال حرارت بسیار بالای این نانولوله ها را داشت که برای رفع این مورد با روشهای دینامیک مولکولی به سراغ تغییر طول اندازه و جابجایی اتمهای شبکه و در نتیجه تبدیل شش ضلعی ها به چند ضلعی های گوناگون سوق داده شد.</a:t>
            </a:r>
            <a:endParaRPr lang="en-US" altLang="fa-IR" sz="1800" b="0">
              <a:solidFill>
                <a:srgbClr val="000000"/>
              </a:solidFill>
            </a:endParaRPr>
          </a:p>
        </p:txBody>
      </p:sp>
      <p:sp>
        <p:nvSpPr>
          <p:cNvPr id="6150"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6151"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4562475"/>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ransition spd="med" advTm="1222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fld id="{F22E3E68-AF20-4AE9-8018-99F4471FE32E}" type="slidenum">
              <a:rPr lang="ar-SA" altLang="en-US" sz="1000" b="0" smtClean="0"/>
              <a:pPr>
                <a:spcBef>
                  <a:spcPct val="0"/>
                </a:spcBef>
                <a:buFontTx/>
                <a:buNone/>
              </a:pPr>
              <a:t>3</a:t>
            </a:fld>
            <a:endParaRPr lang="en-US" altLang="en-US" sz="1000" b="0" smtClean="0"/>
          </a:p>
        </p:txBody>
      </p:sp>
      <p:sp>
        <p:nvSpPr>
          <p:cNvPr id="8195" name="Rectangle 4"/>
          <p:cNvSpPr>
            <a:spLocks noChangeArrowheads="1"/>
          </p:cNvSpPr>
          <p:nvPr/>
        </p:nvSpPr>
        <p:spPr bwMode="auto">
          <a:xfrm>
            <a:off x="395288" y="333375"/>
            <a:ext cx="8567737"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a:spcBef>
                <a:spcPct val="0"/>
              </a:spcBef>
              <a:buFontTx/>
              <a:buNone/>
            </a:pPr>
            <a:r>
              <a:rPr lang="fa-IR" altLang="fa-IR" sz="1800" b="0">
                <a:solidFill>
                  <a:srgbClr val="000000"/>
                </a:solidFill>
              </a:rPr>
              <a:t>          </a:t>
            </a:r>
            <a:r>
              <a:rPr lang="ar-SA" altLang="fa-IR" sz="1800" b="0">
                <a:solidFill>
                  <a:srgbClr val="000000"/>
                </a:solidFill>
              </a:rPr>
              <a:t>بر خلاف نانوآلوتروپ های دوبعدی کربنی شناخته شده مانند گرافن، گرافین و گرافان، ساپراکریستال­ها دارای سطح مشخصه و درنتیجه ظرفیت جذب بیشتری می­باشند. </a:t>
            </a:r>
            <a:r>
              <a:rPr lang="fa-IR" altLang="fa-IR" sz="1800" b="0">
                <a:solidFill>
                  <a:srgbClr val="000000"/>
                </a:solidFill>
              </a:rPr>
              <a:t>از نقطه نظر هندسی ساپراکریستالهای دو بعدی شبکه های کپلر را نشان می­دهند. یعنی موزاییک­های تخت متشکل از چند ضلعی­های منظم که یازده شبکه مختلف را تشکیل می­دهند.</a:t>
            </a:r>
            <a:r>
              <a:rPr lang="ar-SA" altLang="fa-IR" sz="1800" b="0">
                <a:solidFill>
                  <a:srgbClr val="000000"/>
                </a:solidFill>
              </a:rPr>
              <a:t>و این امر باعث می­شود تا آنها را به عنوان ذخیره کننده های هیدروژنی برای استفاده در صنایع خودروسازی نوین مورد استفاده قرار گیرد. بسیاری از دانشمندان معتقدند که با کاهش منابع انرژی هیدروکربنی و آلودگی زیست محیطی آنها در زمان استفاده و خطرات احتمالی مربوط به انرژی هسته ای، آینده بسیار درخشانی در انتظار انرژی هیدروژنی  می­باشد. به دلیل سازگاری زیست محیطی انرژی هیدروژنی، مهندسان خودروساز به دنبال صفحات جاذب هیدروژن در فشار و دمایی مناسب هستند. تاراسو و همکارانش نشان دادند که </a:t>
            </a:r>
            <a:r>
              <a:rPr lang="fa-IR" altLang="fa-IR" sz="1800" b="0">
                <a:solidFill>
                  <a:srgbClr val="000000"/>
                </a:solidFill>
              </a:rPr>
              <a:t> </a:t>
            </a:r>
            <a:r>
              <a:rPr lang="ar-SA" altLang="fa-IR" sz="1800" b="0">
                <a:solidFill>
                  <a:srgbClr val="000000"/>
                </a:solidFill>
              </a:rPr>
              <a:t>نانوفیبرها و نانولوله های کربنی به عنوان جاذب های </a:t>
            </a:r>
            <a:r>
              <a:rPr lang="fa-IR" altLang="fa-IR" sz="1800" b="0">
                <a:solidFill>
                  <a:srgbClr val="000000"/>
                </a:solidFill>
              </a:rPr>
              <a:t> </a:t>
            </a:r>
            <a:r>
              <a:rPr lang="ar-SA" altLang="fa-IR" sz="1800" b="0">
                <a:solidFill>
                  <a:srgbClr val="000000"/>
                </a:solidFill>
              </a:rPr>
              <a:t>مناسب هیدروژن به کار می­رو</a:t>
            </a:r>
            <a:r>
              <a:rPr lang="fa-IR" altLang="fa-IR" sz="1800" b="0">
                <a:solidFill>
                  <a:srgbClr val="000000"/>
                </a:solidFill>
              </a:rPr>
              <a:t>د</a:t>
            </a:r>
            <a:r>
              <a:rPr lang="en-US" altLang="fa-IR" sz="1800" b="0">
                <a:solidFill>
                  <a:srgbClr val="000000"/>
                </a:solidFill>
              </a:rPr>
              <a:t>[2]</a:t>
            </a:r>
            <a:r>
              <a:rPr lang="ar-SA" altLang="fa-IR" sz="1800" b="0">
                <a:solidFill>
                  <a:srgbClr val="000000"/>
                </a:solidFill>
              </a:rPr>
              <a:t>.</a:t>
            </a:r>
            <a:endParaRPr lang="en-US" altLang="fa-IR" sz="1800" b="0">
              <a:solidFill>
                <a:srgbClr val="000000"/>
              </a:solidFill>
            </a:endParaRPr>
          </a:p>
          <a:p>
            <a:pPr algn="just" rtl="1">
              <a:spcBef>
                <a:spcPct val="0"/>
              </a:spcBef>
              <a:buFontTx/>
              <a:buNone/>
            </a:pPr>
            <a:r>
              <a:rPr lang="fa-IR" altLang="fa-IR" sz="1800" b="0">
                <a:solidFill>
                  <a:srgbClr val="000000"/>
                </a:solidFill>
              </a:rPr>
              <a:t>         </a:t>
            </a:r>
            <a:r>
              <a:rPr lang="ar-SA" altLang="fa-IR" sz="1800" b="0">
                <a:solidFill>
                  <a:srgbClr val="000000"/>
                </a:solidFill>
              </a:rPr>
              <a:t>جذب فیزیکی این ساختارها در دمای اتاق ممکن می­باشد ولی به فشار زیادی در حدود </a:t>
            </a:r>
            <a:r>
              <a:rPr lang="en-US" altLang="fa-IR" sz="1800" b="0">
                <a:solidFill>
                  <a:srgbClr val="000000"/>
                </a:solidFill>
              </a:rPr>
              <a:t>MPa</a:t>
            </a:r>
            <a:r>
              <a:rPr lang="fa-IR" altLang="fa-IR" sz="1800" b="0">
                <a:solidFill>
                  <a:srgbClr val="000000"/>
                </a:solidFill>
              </a:rPr>
              <a:t> 10 نیاز است. در نتیجه دیلون و همکارانش نشان دادند که با تغییر ساختار نانولوله­های کربنی تک لایه, انباشت هیدروژن در در دمای اتاق با فشار بسیار کمتر امکان­پذیر است[</a:t>
            </a:r>
            <a:r>
              <a:rPr lang="en-US" altLang="fa-IR" sz="1800" b="0">
                <a:solidFill>
                  <a:srgbClr val="000000"/>
                </a:solidFill>
              </a:rPr>
              <a:t>3</a:t>
            </a:r>
            <a:r>
              <a:rPr lang="fa-IR" altLang="fa-IR" sz="1800" b="0">
                <a:solidFill>
                  <a:srgbClr val="000000"/>
                </a:solidFill>
              </a:rPr>
              <a:t>]. انگیزه اصلی برای بردن تحقیقات از کریستال های دو بعدی کلاسیک به سمت ساپراکریستال­ها، جستجوی سیستم­های ذخیره­سازی جدید هیدروژن می­باشد. این مواد ساختارهای کریستالی دو بعدی هستند که توسط مجموعه اتم های متقارن و سازمان یافته در یک شبکه بلوری جایگزیده هستند که در نتیجه سطح مقطع مشخصه بزرگتری نسبت به گرافن دارند و همین عامل سبب افزایش جذب فیزیکی گازهای نادر توسط آنها می­گردد. </a:t>
            </a:r>
            <a:endParaRPr lang="en-US" altLang="en-US" sz="2000" b="0">
              <a:solidFill>
                <a:srgbClr val="000000"/>
              </a:solidFill>
              <a:cs typeface="B Yagut" panose="00000400000000000000" pitchFamily="2" charset="-78"/>
            </a:endParaRPr>
          </a:p>
        </p:txBody>
      </p:sp>
      <p:sp>
        <p:nvSpPr>
          <p:cNvPr id="8196"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819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4792663"/>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12161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fld id="{A2E0F5F5-6CEC-4574-A292-70C5F1B37BEB}" type="slidenum">
              <a:rPr lang="ar-SA" altLang="en-US" sz="1000" b="0" smtClean="0"/>
              <a:pPr>
                <a:spcBef>
                  <a:spcPct val="0"/>
                </a:spcBef>
                <a:buFontTx/>
                <a:buNone/>
              </a:pPr>
              <a:t>4</a:t>
            </a:fld>
            <a:endParaRPr lang="en-US" altLang="en-US" sz="1000" b="0" smtClean="0"/>
          </a:p>
        </p:txBody>
      </p:sp>
      <p:sp>
        <p:nvSpPr>
          <p:cNvPr id="9219" name="Rectangle 3"/>
          <p:cNvSpPr>
            <a:spLocks noGrp="1" noChangeArrowheads="1"/>
          </p:cNvSpPr>
          <p:nvPr>
            <p:ph type="body" idx="1"/>
          </p:nvPr>
        </p:nvSpPr>
        <p:spPr>
          <a:xfrm>
            <a:off x="3851275" y="836613"/>
            <a:ext cx="4413250" cy="647700"/>
          </a:xfrm>
        </p:spPr>
        <p:txBody>
          <a:bodyPr/>
          <a:lstStyle/>
          <a:p>
            <a:pPr algn="r" rtl="1" eaLnBrk="1" hangingPunct="1">
              <a:buFontTx/>
              <a:buNone/>
            </a:pPr>
            <a:r>
              <a:rPr lang="fa-IR" altLang="fa-IR" sz="2400" smtClean="0">
                <a:solidFill>
                  <a:srgbClr val="FF0000"/>
                </a:solidFill>
              </a:rPr>
              <a:t>پتانسیل واکنشی و انواع </a:t>
            </a:r>
            <a:r>
              <a:rPr lang="en-US" altLang="fa-IR" sz="2400" smtClean="0">
                <a:solidFill>
                  <a:srgbClr val="FF0000"/>
                </a:solidFill>
              </a:rPr>
              <a:t>CNSu</a:t>
            </a:r>
            <a:r>
              <a:rPr lang="fa-IR" altLang="fa-IR" sz="2400" smtClean="0">
                <a:solidFill>
                  <a:srgbClr val="FF0000"/>
                </a:solidFill>
              </a:rPr>
              <a:t>ها</a:t>
            </a:r>
            <a:endParaRPr lang="en-US" altLang="fa-IR" sz="2400" smtClean="0">
              <a:solidFill>
                <a:srgbClr val="FF0000"/>
              </a:solidFill>
            </a:endParaRPr>
          </a:p>
          <a:p>
            <a:pPr algn="r" rtl="1" eaLnBrk="1" hangingPunct="1">
              <a:buFontTx/>
              <a:buNone/>
            </a:pPr>
            <a:endParaRPr lang="en-US" altLang="en-US" sz="2400" b="0" smtClean="0">
              <a:solidFill>
                <a:srgbClr val="FF0000"/>
              </a:solidFill>
              <a:cs typeface="B Yagut" panose="00000400000000000000" pitchFamily="2" charset="-78"/>
            </a:endParaRPr>
          </a:p>
        </p:txBody>
      </p:sp>
      <p:sp>
        <p:nvSpPr>
          <p:cNvPr id="9220" name="Rectangle 4"/>
          <p:cNvSpPr>
            <a:spLocks noChangeArrowheads="1"/>
          </p:cNvSpPr>
          <p:nvPr/>
        </p:nvSpPr>
        <p:spPr bwMode="auto">
          <a:xfrm>
            <a:off x="827088" y="1989138"/>
            <a:ext cx="7921625"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a:lnSpc>
                <a:spcPct val="150000"/>
              </a:lnSpc>
              <a:spcBef>
                <a:spcPct val="0"/>
              </a:spcBef>
              <a:buFontTx/>
              <a:buNone/>
            </a:pPr>
            <a:r>
              <a:rPr lang="fa-IR" altLang="fa-IR" sz="1800" b="0">
                <a:solidFill>
                  <a:srgbClr val="000000"/>
                </a:solidFill>
              </a:rPr>
              <a:t>          دقت بالا و در نتیجه خطای پایین در نتایج شبیه­سازی دینامیک مولکولی به نوع پتانسیل میان اتمی به کار رفته وابسته است. اثرات کوانتومی سامانه­های چند ذره­ای در نوع برهم­کنش چند ذره­ای میان آن­ها نهفته است. پتانسیل­­های دوتایی مدت­هاست که برای توصیف اتم­های سامانۀ کووالانی از قبیل نانولوله­ها و صفحات بر پایه کربن استفاده نمی­شوند. در این تحقیق نیز برای توصیف نانولوله­های </a:t>
            </a:r>
            <a:r>
              <a:rPr lang="en-US" altLang="fa-IR" sz="1800" b="0">
                <a:solidFill>
                  <a:srgbClr val="000000"/>
                </a:solidFill>
              </a:rPr>
              <a:t>CNSu</a:t>
            </a:r>
            <a:r>
              <a:rPr lang="fa-IR" altLang="fa-IR" sz="1800" b="0">
                <a:solidFill>
                  <a:srgbClr val="000000"/>
                </a:solidFill>
              </a:rPr>
              <a:t>ها</a:t>
            </a:r>
            <a:r>
              <a:rPr lang="fa-IR" altLang="fa-IR" sz="1800" b="0" baseline="-25000">
                <a:solidFill>
                  <a:srgbClr val="000000"/>
                </a:solidFill>
              </a:rPr>
              <a:t> </a:t>
            </a:r>
            <a:r>
              <a:rPr lang="fa-IR" altLang="fa-IR" sz="1800" b="0">
                <a:solidFill>
                  <a:srgbClr val="000000"/>
                </a:solidFill>
              </a:rPr>
              <a:t>از پتانسیل واکنشی ترسف که بر پایه پتانسیل درجه پیوند می­باشد، استفاده شده است که فرمول­بندی آن به شرح زیر می­باشد. </a:t>
            </a:r>
            <a:endParaRPr lang="en-US" altLang="en-US" sz="2100" b="0">
              <a:solidFill>
                <a:srgbClr val="000000"/>
              </a:solidFill>
              <a:cs typeface="B Yagut" panose="00000400000000000000" pitchFamily="2" charset="-78"/>
            </a:endParaRPr>
          </a:p>
        </p:txBody>
      </p:sp>
      <p:sp>
        <p:nvSpPr>
          <p:cNvPr id="9221"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922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381500"/>
            <a:ext cx="12652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5659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1196975"/>
            <a:ext cx="533558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Group 20"/>
          <p:cNvGrpSpPr>
            <a:grpSpLocks/>
          </p:cNvGrpSpPr>
          <p:nvPr/>
        </p:nvGrpSpPr>
        <p:grpSpPr bwMode="auto">
          <a:xfrm>
            <a:off x="825500" y="2392363"/>
            <a:ext cx="4754563" cy="3268662"/>
            <a:chOff x="0" y="457200"/>
            <a:chExt cx="2257425" cy="1895475"/>
          </a:xfrm>
        </p:grpSpPr>
        <p:pic>
          <p:nvPicPr>
            <p:cNvPr id="10256" name="Picture 4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57200"/>
              <a:ext cx="14954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4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28650"/>
              <a:ext cx="18954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4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38200"/>
              <a:ext cx="14382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4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85850"/>
              <a:ext cx="22574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4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381125"/>
              <a:ext cx="2181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3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14500"/>
              <a:ext cx="923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3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876425"/>
              <a:ext cx="8572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3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019300"/>
              <a:ext cx="18764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36"/>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90750"/>
              <a:ext cx="1685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4" name="Rectangle 45"/>
          <p:cNvSpPr>
            <a:spLocks noChangeArrowheads="1"/>
          </p:cNvSpPr>
          <p:nvPr/>
        </p:nvSpPr>
        <p:spPr bwMode="auto">
          <a:xfrm>
            <a:off x="0" y="0"/>
            <a:ext cx="9144000"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45" name="Rectangle 46"/>
          <p:cNvSpPr>
            <a:spLocks noChangeArrowheads="1"/>
          </p:cNvSpPr>
          <p:nvPr/>
        </p:nvSpPr>
        <p:spPr bwMode="auto">
          <a:xfrm>
            <a:off x="0" y="628650"/>
            <a:ext cx="9144000" cy="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46" name="Rectangle 47"/>
          <p:cNvSpPr>
            <a:spLocks noChangeArrowheads="1"/>
          </p:cNvSpPr>
          <p:nvPr/>
        </p:nvSpPr>
        <p:spPr bwMode="auto">
          <a:xfrm>
            <a:off x="0" y="838200"/>
            <a:ext cx="9144000" cy="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47" name="Rectangle 48"/>
          <p:cNvSpPr>
            <a:spLocks noChangeArrowheads="1"/>
          </p:cNvSpPr>
          <p:nvPr/>
        </p:nvSpPr>
        <p:spPr bwMode="auto">
          <a:xfrm>
            <a:off x="0" y="1085850"/>
            <a:ext cx="9144000" cy="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48" name="Rectangle 49"/>
          <p:cNvSpPr>
            <a:spLocks noChangeArrowheads="1"/>
          </p:cNvSpPr>
          <p:nvPr/>
        </p:nvSpPr>
        <p:spPr bwMode="auto">
          <a:xfrm>
            <a:off x="0" y="1381125"/>
            <a:ext cx="9144000" cy="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49" name="Rectangle 50"/>
          <p:cNvSpPr>
            <a:spLocks noChangeArrowheads="1"/>
          </p:cNvSpPr>
          <p:nvPr/>
        </p:nvSpPr>
        <p:spPr bwMode="auto">
          <a:xfrm>
            <a:off x="0" y="1714500"/>
            <a:ext cx="9144000" cy="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50" name="Rectangle 51"/>
          <p:cNvSpPr>
            <a:spLocks noChangeArrowheads="1"/>
          </p:cNvSpPr>
          <p:nvPr/>
        </p:nvSpPr>
        <p:spPr bwMode="auto">
          <a:xfrm>
            <a:off x="0" y="1876425"/>
            <a:ext cx="9144000" cy="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51" name="Rectangle 52"/>
          <p:cNvSpPr>
            <a:spLocks noChangeArrowheads="1"/>
          </p:cNvSpPr>
          <p:nvPr/>
        </p:nvSpPr>
        <p:spPr bwMode="auto">
          <a:xfrm>
            <a:off x="0" y="2019300"/>
            <a:ext cx="9144000" cy="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52" name="Rectangle 53"/>
          <p:cNvSpPr>
            <a:spLocks noChangeArrowheads="1"/>
          </p:cNvSpPr>
          <p:nvPr/>
        </p:nvSpPr>
        <p:spPr bwMode="auto">
          <a:xfrm>
            <a:off x="0" y="2190750"/>
            <a:ext cx="9144000" cy="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eaLnBrk="1" hangingPunct="1">
              <a:spcBef>
                <a:spcPct val="0"/>
              </a:spcBef>
              <a:buFontTx/>
              <a:buNone/>
            </a:pPr>
            <a:endParaRPr lang="en-US" altLang="fa-IR" sz="1800" b="0"/>
          </a:p>
        </p:txBody>
      </p:sp>
      <p:sp>
        <p:nvSpPr>
          <p:cNvPr id="10253"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10254" name="Picture 22"/>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24750" y="4443413"/>
            <a:ext cx="12652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440738" y="6154738"/>
            <a:ext cx="487362" cy="487362"/>
          </a:xfrm>
          <a:prstGeom prst="rect">
            <a:avLst/>
          </a:prstGeom>
        </p:spPr>
      </p:pic>
    </p:spTree>
  </p:cSld>
  <p:clrMapOvr>
    <a:masterClrMapping/>
  </p:clrMapOvr>
  <p:transition spd="med" advTm="3943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a:noFill/>
        </p:spPr>
        <p:txBody>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fld id="{6F349E3C-7FF3-406F-B136-04F4696FF402}" type="slidenum">
              <a:rPr lang="ar-SA" altLang="en-US" sz="1000" b="0" smtClean="0"/>
              <a:pPr>
                <a:spcBef>
                  <a:spcPct val="0"/>
                </a:spcBef>
                <a:buFontTx/>
                <a:buNone/>
              </a:pPr>
              <a:t>6</a:t>
            </a:fld>
            <a:endParaRPr lang="en-US" altLang="en-US" sz="1000" b="0" smtClean="0"/>
          </a:p>
        </p:txBody>
      </p:sp>
      <p:sp>
        <p:nvSpPr>
          <p:cNvPr id="12291" name="Rectangle 3"/>
          <p:cNvSpPr>
            <a:spLocks noGrp="1" noChangeArrowheads="1"/>
          </p:cNvSpPr>
          <p:nvPr>
            <p:ph type="body" idx="4294967295"/>
          </p:nvPr>
        </p:nvSpPr>
        <p:spPr>
          <a:xfrm>
            <a:off x="395288" y="1844675"/>
            <a:ext cx="8459787" cy="4392613"/>
          </a:xfrm>
        </p:spPr>
        <p:txBody>
          <a:bodyPr/>
          <a:lstStyle/>
          <a:p>
            <a:pPr algn="just" rtl="1" eaLnBrk="1" hangingPunct="1">
              <a:lnSpc>
                <a:spcPct val="150000"/>
              </a:lnSpc>
              <a:buFontTx/>
              <a:buNone/>
            </a:pPr>
            <a:r>
              <a:rPr lang="fa-IR" altLang="fa-IR" sz="1800" smtClean="0">
                <a:solidFill>
                  <a:srgbClr val="000000"/>
                </a:solidFill>
              </a:rPr>
              <a:t>         در سامانه­های واقعی، ایدۀ اصلی آن است که در این پتانسیل بین قدرت پیوند با تعداد پیوندهای هر اتم نسبت عکس وجود دارد. یعنی هر اتم با عدد هم­آرایی بالا دارای قدرت پیوند کمتری است که بر اساس آن انرژی بستگی نانولوله­های </a:t>
            </a:r>
            <a:r>
              <a:rPr lang="ar-SA" altLang="fa-IR" sz="1800" smtClean="0">
                <a:solidFill>
                  <a:srgbClr val="000000"/>
                </a:solidFill>
              </a:rPr>
              <a:t>ساپراکریستال </a:t>
            </a:r>
            <a:r>
              <a:rPr lang="fa-IR" altLang="fa-IR" sz="1800" smtClean="0">
                <a:solidFill>
                  <a:srgbClr val="000000"/>
                </a:solidFill>
              </a:rPr>
              <a:t>می­تواند با برهم­کنش نزدیکترین همسایه­ها محاسبه شود. با افزودن صریح این وابستگی به نظر می­آید که برخی از کاستی­های جدی در توصیف نانولوله­ها بدون افزودن پیچیدگی محاسباتی حل شود. </a:t>
            </a:r>
            <a:r>
              <a:rPr lang="ar-SA" altLang="fa-IR" sz="1800" smtClean="0">
                <a:solidFill>
                  <a:srgbClr val="000000"/>
                </a:solidFill>
              </a:rPr>
              <a:t>در </a:t>
            </a:r>
            <a:r>
              <a:rPr lang="en-US" altLang="fa-IR" sz="1800" smtClean="0">
                <a:solidFill>
                  <a:srgbClr val="000000"/>
                </a:solidFill>
              </a:rPr>
              <a:t>MD</a:t>
            </a:r>
            <a:r>
              <a:rPr lang="ar-SA" altLang="fa-IR" sz="1800" smtClean="0">
                <a:solidFill>
                  <a:srgbClr val="000000"/>
                </a:solidFill>
              </a:rPr>
              <a:t> پیکربندی­های متوالی سیستم با انتگرال­گیری از قانون حرکت به­دست می­آید. این نتیجه مسیری است که چگونگی مکان و سرعت ذرات یک سیستم را در زمان­های مختلف مشخص می­کند. این مسیر از حل معادلات دیفرانسیلی برداری به­دست می­آید.</a:t>
            </a:r>
            <a:endParaRPr lang="en-US" altLang="fa-IR" sz="1800" smtClean="0">
              <a:solidFill>
                <a:srgbClr val="000000"/>
              </a:solidFill>
            </a:endParaRPr>
          </a:p>
          <a:p>
            <a:pPr algn="just" rtl="1" eaLnBrk="1" hangingPunct="1">
              <a:buFontTx/>
              <a:buNone/>
            </a:pPr>
            <a:endParaRPr lang="en-US" altLang="en-US" sz="1800" b="0" smtClean="0">
              <a:solidFill>
                <a:srgbClr val="000000"/>
              </a:solidFill>
              <a:cs typeface="B Yagut" panose="00000400000000000000" pitchFamily="2" charset="-78"/>
            </a:endParaRPr>
          </a:p>
        </p:txBody>
      </p:sp>
      <p:sp>
        <p:nvSpPr>
          <p:cNvPr id="12292"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12293"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 y="4549775"/>
            <a:ext cx="12636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ransition spd="med" advTm="4315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fld id="{561D6564-99C5-455C-90AA-9A03FD4E7B22}" type="slidenum">
              <a:rPr lang="ar-SA" altLang="en-US" sz="1000" b="0" smtClean="0"/>
              <a:pPr>
                <a:spcBef>
                  <a:spcPct val="0"/>
                </a:spcBef>
                <a:buFontTx/>
                <a:buNone/>
              </a:pPr>
              <a:t>7</a:t>
            </a:fld>
            <a:endParaRPr lang="en-US" altLang="en-US" sz="1000" b="0" smtClean="0"/>
          </a:p>
        </p:txBody>
      </p:sp>
      <p:sp>
        <p:nvSpPr>
          <p:cNvPr id="14339"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spcBef>
                <a:spcPct val="0"/>
              </a:spcBef>
              <a:buFontTx/>
              <a:buNone/>
            </a:pPr>
            <a:endParaRPr lang="fa-IR" altLang="en-US" sz="2400" b="0">
              <a:latin typeface="Arial" panose="020B0604020202020204" pitchFamily="34" charset="0"/>
              <a:cs typeface="B Yagut" panose="00000400000000000000" pitchFamily="2" charset="-78"/>
            </a:endParaRPr>
          </a:p>
        </p:txBody>
      </p:sp>
      <p:grpSp>
        <p:nvGrpSpPr>
          <p:cNvPr id="14340" name="Group 10"/>
          <p:cNvGrpSpPr>
            <a:grpSpLocks/>
          </p:cNvGrpSpPr>
          <p:nvPr/>
        </p:nvGrpSpPr>
        <p:grpSpPr bwMode="auto">
          <a:xfrm>
            <a:off x="971550" y="2060575"/>
            <a:ext cx="6677025" cy="3148013"/>
            <a:chOff x="1244019" y="339486"/>
            <a:chExt cx="6677410" cy="3148049"/>
          </a:xfrm>
        </p:grpSpPr>
        <p:pic>
          <p:nvPicPr>
            <p:cNvPr id="1434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86364" y="339486"/>
              <a:ext cx="2818356" cy="185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2"/>
            <p:cNvSpPr>
              <a:spLocks noChangeArrowheads="1"/>
            </p:cNvSpPr>
            <p:nvPr/>
          </p:nvSpPr>
          <p:spPr bwMode="auto">
            <a:xfrm>
              <a:off x="5062201" y="2533428"/>
              <a:ext cx="28592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eaLnBrk="1" hangingPunct="1">
                <a:spcBef>
                  <a:spcPct val="0"/>
                </a:spcBef>
                <a:buFontTx/>
                <a:buNone/>
              </a:pP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شكل1: نانو صفحات ساپراکریستال </a:t>
              </a:r>
              <a:r>
                <a:rPr lang="en-US"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4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44</a:t>
              </a: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(سمت چپ) و نانولوله­های بدست آمده ناشی از رول شدن با اعداد مشخصه دلخواه برای ساختار (10،0) که  زیگزاگ نام دارد.</a:t>
              </a:r>
              <a:endParaRPr lang="en-US" altLang="fa-IR" sz="1400" b="0">
                <a:solidFill>
                  <a:srgbClr val="000000"/>
                </a:solidFill>
              </a:endParaRPr>
            </a:p>
          </p:txBody>
        </p:sp>
        <p:grpSp>
          <p:nvGrpSpPr>
            <p:cNvPr id="14346" name="Group 16"/>
            <p:cNvGrpSpPr>
              <a:grpSpLocks/>
            </p:cNvGrpSpPr>
            <p:nvPr/>
          </p:nvGrpSpPr>
          <p:grpSpPr bwMode="auto">
            <a:xfrm>
              <a:off x="1259632" y="469022"/>
              <a:ext cx="3024336" cy="1854457"/>
              <a:chOff x="1521" y="10231"/>
              <a:chExt cx="3883" cy="2210"/>
            </a:xfrm>
          </p:grpSpPr>
          <p:pic>
            <p:nvPicPr>
              <p:cNvPr id="14348" name="Picture 17" descr="10-10-x44"/>
              <p:cNvPicPr>
                <a:picLocks noChangeAspect="1" noChangeArrowheads="1"/>
              </p:cNvPicPr>
              <p:nvPr/>
            </p:nvPicPr>
            <p:blipFill>
              <a:blip r:embed="rId6" cstate="print">
                <a:extLst>
                  <a:ext uri="{28A0092B-C50C-407E-A947-70E740481C1C}">
                    <a14:useLocalDpi xmlns:a14="http://schemas.microsoft.com/office/drawing/2010/main" val="0"/>
                  </a:ext>
                </a:extLst>
              </a:blip>
              <a:srcRect l="42735" t="16258" r="35959" b="22609"/>
              <a:stretch>
                <a:fillRect/>
              </a:stretch>
            </p:blipFill>
            <p:spPr bwMode="auto">
              <a:xfrm>
                <a:off x="1521" y="10231"/>
                <a:ext cx="1583" cy="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8" descr="10-10-tx44"/>
              <p:cNvPicPr>
                <a:picLocks noChangeAspect="1" noChangeArrowheads="1"/>
              </p:cNvPicPr>
              <p:nvPr/>
            </p:nvPicPr>
            <p:blipFill>
              <a:blip r:embed="rId7">
                <a:extLst>
                  <a:ext uri="{28A0092B-C50C-407E-A947-70E740481C1C}">
                    <a14:useLocalDpi xmlns:a14="http://schemas.microsoft.com/office/drawing/2010/main" val="0"/>
                  </a:ext>
                </a:extLst>
              </a:blip>
              <a:srcRect l="34587" t="10677" r="34561" b="6656"/>
              <a:stretch>
                <a:fillRect/>
              </a:stretch>
            </p:blipFill>
            <p:spPr bwMode="auto">
              <a:xfrm>
                <a:off x="4299" y="10231"/>
                <a:ext cx="1105" cy="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7" name="Rectangle 4"/>
            <p:cNvSpPr>
              <a:spLocks noChangeArrowheads="1"/>
            </p:cNvSpPr>
            <p:nvPr/>
          </p:nvSpPr>
          <p:spPr bwMode="auto">
            <a:xfrm>
              <a:off x="1244019" y="2492896"/>
              <a:ext cx="30963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eaLnBrk="1" hangingPunct="1">
                <a:spcBef>
                  <a:spcPct val="0"/>
                </a:spcBef>
                <a:buFontTx/>
                <a:buNone/>
              </a:pP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شكل2: نانو صفحات ساپراکریستال </a:t>
              </a:r>
              <a:r>
                <a:rPr lang="en-US"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4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44</a:t>
              </a: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(سمت چپ) و نانولوله­های بدست آمده ناشی از رول شدن با اعداد مشخصه دلخواه برای ساختار (10،10) که به آرمچر نیز معروف است. </a:t>
              </a:r>
              <a:endParaRPr lang="en-US" altLang="fa-IR" sz="1400" b="0">
                <a:solidFill>
                  <a:srgbClr val="000000"/>
                </a:solidFill>
              </a:endParaRPr>
            </a:p>
          </p:txBody>
        </p:sp>
      </p:grpSp>
      <p:sp>
        <p:nvSpPr>
          <p:cNvPr id="14341"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1434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7475" y="4689475"/>
            <a:ext cx="12652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cSld>
  <p:clrMapOvr>
    <a:masterClrMapping/>
  </p:clrMapOvr>
  <p:transition spd="med" advTm="2180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6"/>
          <p:cNvGrpSpPr>
            <a:grpSpLocks/>
          </p:cNvGrpSpPr>
          <p:nvPr/>
        </p:nvGrpSpPr>
        <p:grpSpPr bwMode="auto">
          <a:xfrm>
            <a:off x="755650" y="1700213"/>
            <a:ext cx="7143750" cy="3148012"/>
            <a:chOff x="1244019" y="3522187"/>
            <a:chExt cx="7144405" cy="3148050"/>
          </a:xfrm>
        </p:grpSpPr>
        <p:grpSp>
          <p:nvGrpSpPr>
            <p:cNvPr id="16390" name="Group 19"/>
            <p:cNvGrpSpPr>
              <a:grpSpLocks/>
            </p:cNvGrpSpPr>
            <p:nvPr/>
          </p:nvGrpSpPr>
          <p:grpSpPr bwMode="auto">
            <a:xfrm>
              <a:off x="5069643" y="3522187"/>
              <a:ext cx="2880320" cy="2142237"/>
              <a:chOff x="1305" y="9078"/>
              <a:chExt cx="4173" cy="3210"/>
            </a:xfrm>
          </p:grpSpPr>
          <p:pic>
            <p:nvPicPr>
              <p:cNvPr id="16396" name="Picture 20" descr="10-0-x63(12)"/>
              <p:cNvPicPr>
                <a:picLocks noChangeAspect="1" noChangeArrowheads="1"/>
              </p:cNvPicPr>
              <p:nvPr/>
            </p:nvPicPr>
            <p:blipFill>
              <a:blip r:embed="rId4">
                <a:extLst>
                  <a:ext uri="{28A0092B-C50C-407E-A947-70E740481C1C}">
                    <a14:useLocalDpi xmlns:a14="http://schemas.microsoft.com/office/drawing/2010/main" val="0"/>
                  </a:ext>
                </a:extLst>
              </a:blip>
              <a:srcRect l="33578" t="12257" r="27986" b="19563"/>
              <a:stretch>
                <a:fillRect/>
              </a:stretch>
            </p:blipFill>
            <p:spPr bwMode="auto">
              <a:xfrm>
                <a:off x="1305" y="9263"/>
                <a:ext cx="2025" cy="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1" descr="10-0-tx63(12)"/>
              <p:cNvPicPr>
                <a:picLocks noChangeAspect="1" noChangeArrowheads="1"/>
              </p:cNvPicPr>
              <p:nvPr/>
            </p:nvPicPr>
            <p:blipFill>
              <a:blip r:embed="rId5">
                <a:extLst>
                  <a:ext uri="{28A0092B-C50C-407E-A947-70E740481C1C}">
                    <a14:useLocalDpi xmlns:a14="http://schemas.microsoft.com/office/drawing/2010/main" val="0"/>
                  </a:ext>
                </a:extLst>
              </a:blip>
              <a:srcRect l="35759" t="6648" r="34720" b="4433"/>
              <a:stretch>
                <a:fillRect/>
              </a:stretch>
            </p:blipFill>
            <p:spPr bwMode="auto">
              <a:xfrm>
                <a:off x="4058" y="9078"/>
                <a:ext cx="1420" cy="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1" name="Group 22"/>
            <p:cNvGrpSpPr>
              <a:grpSpLocks/>
            </p:cNvGrpSpPr>
            <p:nvPr/>
          </p:nvGrpSpPr>
          <p:grpSpPr bwMode="auto">
            <a:xfrm>
              <a:off x="1244019" y="3646517"/>
              <a:ext cx="3096344" cy="1978025"/>
              <a:chOff x="6520" y="5485"/>
              <a:chExt cx="4187" cy="3020"/>
            </a:xfrm>
          </p:grpSpPr>
          <p:pic>
            <p:nvPicPr>
              <p:cNvPr id="16394" name="Picture 23" descr="10-0-x634"/>
              <p:cNvPicPr>
                <a:picLocks noChangeAspect="1" noChangeArrowheads="1"/>
              </p:cNvPicPr>
              <p:nvPr/>
            </p:nvPicPr>
            <p:blipFill>
              <a:blip r:embed="rId6">
                <a:extLst>
                  <a:ext uri="{28A0092B-C50C-407E-A947-70E740481C1C}">
                    <a14:useLocalDpi xmlns:a14="http://schemas.microsoft.com/office/drawing/2010/main" val="0"/>
                  </a:ext>
                </a:extLst>
              </a:blip>
              <a:srcRect l="39709" t="8905" r="25484" b="14767"/>
              <a:stretch>
                <a:fillRect/>
              </a:stretch>
            </p:blipFill>
            <p:spPr bwMode="auto">
              <a:xfrm>
                <a:off x="6520" y="5651"/>
                <a:ext cx="2340" cy="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24" descr="10-0-tx634"/>
              <p:cNvPicPr>
                <a:picLocks noChangeAspect="1" noChangeArrowheads="1"/>
              </p:cNvPicPr>
              <p:nvPr/>
            </p:nvPicPr>
            <p:blipFill>
              <a:blip r:embed="rId7">
                <a:extLst>
                  <a:ext uri="{28A0092B-C50C-407E-A947-70E740481C1C}">
                    <a14:useLocalDpi xmlns:a14="http://schemas.microsoft.com/office/drawing/2010/main" val="0"/>
                  </a:ext>
                </a:extLst>
              </a:blip>
              <a:srcRect l="32848" t="9142" r="36798" b="7202"/>
              <a:stretch>
                <a:fillRect/>
              </a:stretch>
            </p:blipFill>
            <p:spPr bwMode="auto">
              <a:xfrm>
                <a:off x="9247" y="5485"/>
                <a:ext cx="1460" cy="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2" name="Rectangle 19"/>
            <p:cNvSpPr>
              <a:spLocks noChangeArrowheads="1"/>
            </p:cNvSpPr>
            <p:nvPr/>
          </p:nvSpPr>
          <p:spPr bwMode="auto">
            <a:xfrm>
              <a:off x="5069643" y="5716130"/>
              <a:ext cx="33187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eaLnBrk="1" hangingPunct="1">
                <a:spcBef>
                  <a:spcPct val="0"/>
                </a:spcBef>
                <a:buFontTx/>
                <a:buNone/>
              </a:pP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شكل3: نانو صفحات ساپراکریستال </a:t>
              </a:r>
              <a:r>
                <a:rPr lang="en-US"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4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63(12)</a:t>
              </a: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(سمت چپ) و نانولوله­های بدست آمده ناشی از رول شدن با اعداد مشخصه دلخواه برای ساختار (10،0) که به آرمچر نیز معروف است.</a:t>
              </a:r>
              <a:endParaRPr lang="en-US" altLang="fa-IR" sz="1400" b="0">
                <a:solidFill>
                  <a:srgbClr val="000000"/>
                </a:solidFill>
                <a:latin typeface="Times New Roman" panose="02020603050405020304" pitchFamily="18" charset="0"/>
                <a:ea typeface="Times New Roman" panose="02020603050405020304" pitchFamily="18" charset="0"/>
                <a:cs typeface="Lotus" pitchFamily="2" charset="0"/>
              </a:endParaRPr>
            </a:p>
          </p:txBody>
        </p:sp>
        <p:sp>
          <p:nvSpPr>
            <p:cNvPr id="16393" name="Rectangle 20"/>
            <p:cNvSpPr>
              <a:spLocks noChangeArrowheads="1"/>
            </p:cNvSpPr>
            <p:nvPr/>
          </p:nvSpPr>
          <p:spPr bwMode="auto">
            <a:xfrm>
              <a:off x="1399433" y="5715330"/>
              <a:ext cx="31500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eaLnBrk="1" hangingPunct="1">
                <a:spcBef>
                  <a:spcPct val="0"/>
                </a:spcBef>
                <a:buFontTx/>
                <a:buNone/>
              </a:pP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شكل4: نانو صفحات ساپراکریستال </a:t>
              </a:r>
              <a:r>
                <a:rPr lang="en-US"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4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63(4)</a:t>
              </a: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(سمت چپ) و نانولوله­های بدست آمده ناشی از رول شدن با اعداد مشخصه دلخواه برای ساختار (10،0) که به آرمچر نیز معروف است.</a:t>
              </a:r>
              <a:endParaRPr lang="en-US" altLang="fa-IR" sz="1400" b="0">
                <a:solidFill>
                  <a:srgbClr val="000000"/>
                </a:solidFill>
              </a:endParaRPr>
            </a:p>
          </p:txBody>
        </p:sp>
      </p:grpSp>
      <p:sp>
        <p:nvSpPr>
          <p:cNvPr id="16387"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16388"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6688" y="4792663"/>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cSld>
  <p:clrMapOvr>
    <a:masterClrMapping/>
  </p:clrMapOvr>
  <p:transition spd="med" advTm="238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33"/>
          <p:cNvGrpSpPr>
            <a:grpSpLocks/>
          </p:cNvGrpSpPr>
          <p:nvPr/>
        </p:nvGrpSpPr>
        <p:grpSpPr bwMode="auto">
          <a:xfrm>
            <a:off x="1692275" y="908050"/>
            <a:ext cx="4967288" cy="2841625"/>
            <a:chOff x="7003" y="9686"/>
            <a:chExt cx="4315" cy="3340"/>
          </a:xfrm>
        </p:grpSpPr>
        <p:pic>
          <p:nvPicPr>
            <p:cNvPr id="17415" name="Picture 34" descr="10-0-x6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3" y="9922"/>
              <a:ext cx="2440" cy="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35" descr="10-0-tx664"/>
            <p:cNvPicPr>
              <a:picLocks noChangeAspect="1" noChangeArrowheads="1"/>
            </p:cNvPicPr>
            <p:nvPr/>
          </p:nvPicPr>
          <p:blipFill>
            <a:blip r:embed="rId6">
              <a:extLst>
                <a:ext uri="{28A0092B-C50C-407E-A947-70E740481C1C}">
                  <a14:useLocalDpi xmlns:a14="http://schemas.microsoft.com/office/drawing/2010/main" val="0"/>
                </a:ext>
              </a:extLst>
            </a:blip>
            <a:srcRect l="34303" t="7480" r="33472"/>
            <a:stretch>
              <a:fillRect/>
            </a:stretch>
          </p:blipFill>
          <p:spPr bwMode="auto">
            <a:xfrm>
              <a:off x="9768" y="9686"/>
              <a:ext cx="1550" cy="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Rectangle 2"/>
          <p:cNvSpPr>
            <a:spLocks noChangeArrowheads="1"/>
          </p:cNvSpPr>
          <p:nvPr/>
        </p:nvSpPr>
        <p:spPr bwMode="auto">
          <a:xfrm>
            <a:off x="2036763" y="4076700"/>
            <a:ext cx="4572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just" rtl="1" eaLnBrk="1" hangingPunct="1">
              <a:spcBef>
                <a:spcPct val="0"/>
              </a:spcBef>
              <a:buFontTx/>
              <a:buNone/>
            </a:pP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شكل5: نانو صفحات ساپراکریستال </a:t>
            </a:r>
            <a:r>
              <a:rPr lang="en-US"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C</a:t>
            </a:r>
            <a:r>
              <a:rPr lang="en-US" altLang="fa-IR" sz="1400" b="0" baseline="-25000">
                <a:solidFill>
                  <a:srgbClr val="000000"/>
                </a:solidFill>
                <a:latin typeface="Times New Roman" panose="02020603050405020304" pitchFamily="18" charset="0"/>
                <a:ea typeface="Times New Roman" panose="02020603050405020304" pitchFamily="18" charset="0"/>
                <a:cs typeface="B Lotus" panose="00000400000000000000" pitchFamily="2" charset="-78"/>
              </a:rPr>
              <a:t>66(4)</a:t>
            </a:r>
            <a:r>
              <a:rPr lang="fa-IR" altLang="fa-IR" sz="1400" b="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(سمت چپ) و نانولوله­های بدست آمده ناشی از رول شدن با اعداد مشخصه دلخواه برای ساختار (10،0) که به آرمچر نیز معروف است.</a:t>
            </a:r>
            <a:endParaRPr lang="en-US" altLang="fa-IR" sz="1400" b="0">
              <a:solidFill>
                <a:srgbClr val="000000"/>
              </a:solidFill>
              <a:latin typeface="Times New Roman" panose="02020603050405020304" pitchFamily="18" charset="0"/>
              <a:ea typeface="Times New Roman" panose="02020603050405020304" pitchFamily="18" charset="0"/>
              <a:cs typeface="Lotus" pitchFamily="2" charset="0"/>
            </a:endParaRPr>
          </a:p>
        </p:txBody>
      </p:sp>
      <p:sp>
        <p:nvSpPr>
          <p:cNvPr id="17412" name="Rectangle 1"/>
          <p:cNvSpPr>
            <a:spLocks noChangeArrowheads="1"/>
          </p:cNvSpPr>
          <p:nvPr/>
        </p:nvSpPr>
        <p:spPr bwMode="auto">
          <a:xfrm>
            <a:off x="730250" y="623887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ahoma" panose="020B0604030504040204" pitchFamily="34" charset="0"/>
                <a:cs typeface="Arial" panose="020B0604020202020204" pitchFamily="34" charset="0"/>
              </a:defRPr>
            </a:lvl1pPr>
            <a:lvl2pPr marL="742950" indent="-285750">
              <a:spcBef>
                <a:spcPct val="20000"/>
              </a:spcBef>
              <a:buChar char="–"/>
              <a:defRPr sz="2800" b="1">
                <a:solidFill>
                  <a:schemeClr val="tx1"/>
                </a:solidFill>
                <a:latin typeface="Tahoma" panose="020B0604030504040204" pitchFamily="34" charset="0"/>
                <a:cs typeface="Arial" panose="020B0604020202020204" pitchFamily="34" charset="0"/>
              </a:defRPr>
            </a:lvl2pPr>
            <a:lvl3pPr marL="1143000" indent="-228600">
              <a:spcBef>
                <a:spcPct val="20000"/>
              </a:spcBef>
              <a:buChar char="•"/>
              <a:defRPr sz="2400" b="1">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b="1">
                <a:solidFill>
                  <a:schemeClr val="tx1"/>
                </a:solidFill>
                <a:latin typeface="Tahoma" panose="020B0604030504040204" pitchFamily="34" charset="0"/>
                <a:cs typeface="Arial" panose="020B0604020202020204" pitchFamily="34" charset="0"/>
              </a:defRPr>
            </a:lvl4pPr>
            <a:lvl5pPr marL="2057400" indent="-228600">
              <a:spcBef>
                <a:spcPct val="20000"/>
              </a:spcBef>
              <a:buChar char="»"/>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Tahoma" panose="020B0604030504040204" pitchFamily="34" charset="0"/>
                <a:cs typeface="Arial" panose="020B0604020202020204" pitchFamily="34" charset="0"/>
              </a:defRPr>
            </a:lvl9pPr>
          </a:lstStyle>
          <a:p>
            <a:pPr algn="ctr" rtl="1" eaLnBrk="1" hangingPunct="1">
              <a:spcBef>
                <a:spcPct val="0"/>
              </a:spcBef>
              <a:buFontTx/>
              <a:buNone/>
            </a:pPr>
            <a:r>
              <a:rPr lang="fa-IR" altLang="fa-IR" sz="2400" b="0">
                <a:solidFill>
                  <a:srgbClr val="FF0000"/>
                </a:solidFill>
              </a:rPr>
              <a:t> </a:t>
            </a:r>
            <a:r>
              <a:rPr lang="fa-IR"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rPr>
              <a:t>یازدهمین کنفرانس فیزیک آماری، ماده چگال نرم و سیستم‌های پیچیده، بهمن 1399، دانشگاه شهید بهشتی</a:t>
            </a:r>
            <a:endParaRPr lang="en-US" altLang="fa-IR" sz="1600" b="0">
              <a:solidFill>
                <a:srgbClr val="FF0000"/>
              </a:solidFill>
              <a:latin typeface="Times New Roman" panose="02020603050405020304" pitchFamily="18" charset="0"/>
              <a:ea typeface="Times New Roman" panose="02020603050405020304" pitchFamily="18" charset="0"/>
              <a:cs typeface="B Lotus" panose="00000400000000000000" pitchFamily="2" charset="-78"/>
            </a:endParaRPr>
          </a:p>
        </p:txBody>
      </p:sp>
      <p:pic>
        <p:nvPicPr>
          <p:cNvPr id="17413"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4032250"/>
            <a:ext cx="1265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ransition spd="med" advTm="2317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ssence of time design template">
  <a:themeElements>
    <a:clrScheme name="Essence of time design template 12">
      <a:dk1>
        <a:srgbClr val="808080"/>
      </a:dk1>
      <a:lt1>
        <a:srgbClr val="FFFFFF"/>
      </a:lt1>
      <a:dk2>
        <a:srgbClr val="003D7A"/>
      </a:dk2>
      <a:lt2>
        <a:srgbClr val="808080"/>
      </a:lt2>
      <a:accent1>
        <a:srgbClr val="BBE0E3"/>
      </a:accent1>
      <a:accent2>
        <a:srgbClr val="333399"/>
      </a:accent2>
      <a:accent3>
        <a:srgbClr val="FFFFFF"/>
      </a:accent3>
      <a:accent4>
        <a:srgbClr val="6C6C6C"/>
      </a:accent4>
      <a:accent5>
        <a:srgbClr val="DAEDEF"/>
      </a:accent5>
      <a:accent6>
        <a:srgbClr val="2D2D8A"/>
      </a:accent6>
      <a:hlink>
        <a:srgbClr val="009999"/>
      </a:hlink>
      <a:folHlink>
        <a:srgbClr val="99CC00"/>
      </a:folHlink>
    </a:clrScheme>
    <a:fontScheme name="Essence of time design template">
      <a:majorFont>
        <a:latin typeface="Impact"/>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Tahom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Tahoma" pitchFamily="34" charset="0"/>
            <a:cs typeface="Arial" charset="0"/>
          </a:defRPr>
        </a:defPPr>
      </a:lstStyle>
    </a:lnDef>
  </a:objectDefaults>
  <a:extraClrSchemeLst>
    <a:extraClrScheme>
      <a:clrScheme name="Essence of time design template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ence of time design templat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ence of time design template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ence of time design template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ence of time design template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ence of time design templat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ence of time design template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ence of time design template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ence of time design template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ence of time design template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ence of time design template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ence of time design template 12">
        <a:dk1>
          <a:srgbClr val="808080"/>
        </a:dk1>
        <a:lt1>
          <a:srgbClr val="FFFFFF"/>
        </a:lt1>
        <a:dk2>
          <a:srgbClr val="003D7A"/>
        </a:dk2>
        <a:lt2>
          <a:srgbClr val="808080"/>
        </a:lt2>
        <a:accent1>
          <a:srgbClr val="BBE0E3"/>
        </a:accent1>
        <a:accent2>
          <a:srgbClr val="333399"/>
        </a:accent2>
        <a:accent3>
          <a:srgbClr val="FFFFFF"/>
        </a:accent3>
        <a:accent4>
          <a:srgbClr val="6C6C6C"/>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72851</TotalTime>
  <Words>1282</Words>
  <Application>Microsoft Office PowerPoint</Application>
  <PresentationFormat>On-screen Show (4:3)</PresentationFormat>
  <Paragraphs>50</Paragraphs>
  <Slides>14</Slides>
  <Notes>5</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 Lotus</vt:lpstr>
      <vt:lpstr>B Yagut</vt:lpstr>
      <vt:lpstr>Impact</vt:lpstr>
      <vt:lpstr>Lotus</vt:lpstr>
      <vt:lpstr>Tahoma</vt:lpstr>
      <vt:lpstr>Times New Roman</vt:lpstr>
      <vt:lpstr>Essence of time design template</vt:lpstr>
      <vt:lpstr>PowerPoint Presentation</vt:lpstr>
      <vt:lpstr>مقدمه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ghorbanali</dc:creator>
  <cp:lastModifiedBy>FanAvaran</cp:lastModifiedBy>
  <cp:revision>468</cp:revision>
  <cp:lastPrinted>1601-01-01T00:00:00Z</cp:lastPrinted>
  <dcterms:created xsi:type="dcterms:W3CDTF">2008-11-21T12:39:31Z</dcterms:created>
  <dcterms:modified xsi:type="dcterms:W3CDTF">2021-01-19T14:18:03Z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